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diagrams/data3.xml" ContentType="application/vnd.openxmlformats-officedocument.drawingml.diagramData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diagrams/layout3.xml" ContentType="application/vnd.openxmlformats-officedocument.drawingml.diagram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  <p:sldId id="313" r:id="rId4"/>
    <p:sldId id="454" r:id="rId5"/>
    <p:sldId id="414" r:id="rId6"/>
    <p:sldId id="415" r:id="rId7"/>
    <p:sldId id="314" r:id="rId8"/>
    <p:sldId id="315" r:id="rId9"/>
    <p:sldId id="316" r:id="rId10"/>
    <p:sldId id="318" r:id="rId11"/>
    <p:sldId id="319" r:id="rId12"/>
    <p:sldId id="269" r:id="rId13"/>
    <p:sldId id="439" r:id="rId14"/>
    <p:sldId id="271" r:id="rId15"/>
    <p:sldId id="273" r:id="rId16"/>
    <p:sldId id="274" r:id="rId17"/>
    <p:sldId id="268" r:id="rId18"/>
    <p:sldId id="275" r:id="rId19"/>
    <p:sldId id="276" r:id="rId20"/>
    <p:sldId id="277" r:id="rId21"/>
    <p:sldId id="278" r:id="rId22"/>
    <p:sldId id="279" r:id="rId23"/>
    <p:sldId id="422" r:id="rId24"/>
    <p:sldId id="425" r:id="rId25"/>
    <p:sldId id="424" r:id="rId26"/>
    <p:sldId id="426" r:id="rId27"/>
    <p:sldId id="452" r:id="rId28"/>
    <p:sldId id="423" r:id="rId29"/>
    <p:sldId id="280" r:id="rId30"/>
    <p:sldId id="281" r:id="rId31"/>
    <p:sldId id="283" r:id="rId32"/>
    <p:sldId id="428" r:id="rId33"/>
    <p:sldId id="442" r:id="rId34"/>
    <p:sldId id="429" r:id="rId35"/>
    <p:sldId id="430" r:id="rId36"/>
    <p:sldId id="431" r:id="rId37"/>
    <p:sldId id="432" r:id="rId38"/>
    <p:sldId id="433" r:id="rId39"/>
    <p:sldId id="324" r:id="rId40"/>
    <p:sldId id="325" r:id="rId41"/>
    <p:sldId id="323" r:id="rId42"/>
    <p:sldId id="326" r:id="rId43"/>
    <p:sldId id="340" r:id="rId44"/>
    <p:sldId id="341" r:id="rId45"/>
    <p:sldId id="342" r:id="rId46"/>
    <p:sldId id="345" r:id="rId47"/>
    <p:sldId id="455" r:id="rId48"/>
    <p:sldId id="343" r:id="rId49"/>
    <p:sldId id="344" r:id="rId50"/>
    <p:sldId id="346" r:id="rId51"/>
    <p:sldId id="453" r:id="rId52"/>
    <p:sldId id="456" r:id="rId53"/>
    <p:sldId id="347" r:id="rId54"/>
    <p:sldId id="349" r:id="rId55"/>
    <p:sldId id="348" r:id="rId56"/>
    <p:sldId id="416" r:id="rId57"/>
    <p:sldId id="350" r:id="rId58"/>
    <p:sldId id="353" r:id="rId59"/>
    <p:sldId id="354" r:id="rId60"/>
    <p:sldId id="355" r:id="rId61"/>
    <p:sldId id="351" r:id="rId62"/>
    <p:sldId id="358" r:id="rId63"/>
    <p:sldId id="359" r:id="rId64"/>
    <p:sldId id="360" r:id="rId65"/>
    <p:sldId id="361" r:id="rId66"/>
    <p:sldId id="421" r:id="rId67"/>
    <p:sldId id="418" r:id="rId68"/>
    <p:sldId id="419" r:id="rId69"/>
    <p:sldId id="420" r:id="rId70"/>
    <p:sldId id="417" r:id="rId71"/>
    <p:sldId id="362" r:id="rId72"/>
    <p:sldId id="363" r:id="rId73"/>
    <p:sldId id="364" r:id="rId74"/>
    <p:sldId id="365" r:id="rId75"/>
    <p:sldId id="366" r:id="rId76"/>
    <p:sldId id="367" r:id="rId77"/>
    <p:sldId id="368" r:id="rId78"/>
    <p:sldId id="369" r:id="rId79"/>
    <p:sldId id="370" r:id="rId80"/>
    <p:sldId id="371" r:id="rId81"/>
    <p:sldId id="372" r:id="rId82"/>
    <p:sldId id="373" r:id="rId83"/>
    <p:sldId id="374" r:id="rId84"/>
    <p:sldId id="375" r:id="rId85"/>
    <p:sldId id="467" r:id="rId86"/>
    <p:sldId id="376" r:id="rId87"/>
    <p:sldId id="377" r:id="rId88"/>
    <p:sldId id="378" r:id="rId89"/>
    <p:sldId id="379" r:id="rId90"/>
    <p:sldId id="437" r:id="rId91"/>
    <p:sldId id="438" r:id="rId92"/>
    <p:sldId id="380" r:id="rId93"/>
    <p:sldId id="381" r:id="rId94"/>
    <p:sldId id="382" r:id="rId95"/>
    <p:sldId id="383" r:id="rId96"/>
    <p:sldId id="384" r:id="rId97"/>
    <p:sldId id="385" r:id="rId98"/>
    <p:sldId id="386" r:id="rId99"/>
    <p:sldId id="387" r:id="rId100"/>
    <p:sldId id="388" r:id="rId101"/>
    <p:sldId id="457" r:id="rId102"/>
    <p:sldId id="390" r:id="rId103"/>
    <p:sldId id="391" r:id="rId104"/>
    <p:sldId id="392" r:id="rId105"/>
    <p:sldId id="393" r:id="rId106"/>
    <p:sldId id="394" r:id="rId107"/>
    <p:sldId id="395" r:id="rId108"/>
    <p:sldId id="396" r:id="rId109"/>
    <p:sldId id="397" r:id="rId110"/>
    <p:sldId id="398" r:id="rId111"/>
    <p:sldId id="399" r:id="rId112"/>
    <p:sldId id="400" r:id="rId113"/>
    <p:sldId id="401" r:id="rId114"/>
    <p:sldId id="402" r:id="rId115"/>
    <p:sldId id="403" r:id="rId116"/>
    <p:sldId id="404" r:id="rId117"/>
    <p:sldId id="405" r:id="rId118"/>
    <p:sldId id="406" r:id="rId119"/>
    <p:sldId id="407" r:id="rId120"/>
    <p:sldId id="408" r:id="rId121"/>
    <p:sldId id="434" r:id="rId122"/>
    <p:sldId id="409" r:id="rId123"/>
    <p:sldId id="435" r:id="rId124"/>
    <p:sldId id="436" r:id="rId125"/>
    <p:sldId id="410" r:id="rId126"/>
    <p:sldId id="411" r:id="rId127"/>
    <p:sldId id="412" r:id="rId128"/>
    <p:sldId id="413" r:id="rId129"/>
    <p:sldId id="322" r:id="rId130"/>
    <p:sldId id="458" r:id="rId131"/>
    <p:sldId id="286" r:id="rId132"/>
    <p:sldId id="287" r:id="rId133"/>
    <p:sldId id="288" r:id="rId134"/>
    <p:sldId id="289" r:id="rId135"/>
    <p:sldId id="290" r:id="rId136"/>
    <p:sldId id="291" r:id="rId137"/>
    <p:sldId id="292" r:id="rId138"/>
    <p:sldId id="293" r:id="rId139"/>
    <p:sldId id="294" r:id="rId140"/>
    <p:sldId id="295" r:id="rId141"/>
    <p:sldId id="296" r:id="rId142"/>
    <p:sldId id="297" r:id="rId143"/>
    <p:sldId id="298" r:id="rId144"/>
    <p:sldId id="299" r:id="rId145"/>
    <p:sldId id="300" r:id="rId146"/>
    <p:sldId id="301" r:id="rId147"/>
    <p:sldId id="443" r:id="rId148"/>
    <p:sldId id="303" r:id="rId149"/>
    <p:sldId id="304" r:id="rId150"/>
    <p:sldId id="305" r:id="rId151"/>
    <p:sldId id="306" r:id="rId152"/>
    <p:sldId id="307" r:id="rId153"/>
    <p:sldId id="427" r:id="rId154"/>
    <p:sldId id="308" r:id="rId155"/>
    <p:sldId id="309" r:id="rId156"/>
    <p:sldId id="310" r:id="rId157"/>
    <p:sldId id="444" r:id="rId158"/>
    <p:sldId id="445" r:id="rId159"/>
    <p:sldId id="446" r:id="rId160"/>
    <p:sldId id="448" r:id="rId161"/>
    <p:sldId id="449" r:id="rId162"/>
    <p:sldId id="447" r:id="rId163"/>
    <p:sldId id="459" r:id="rId164"/>
    <p:sldId id="463" r:id="rId165"/>
    <p:sldId id="460" r:id="rId166"/>
    <p:sldId id="461" r:id="rId167"/>
    <p:sldId id="462" r:id="rId168"/>
    <p:sldId id="465" r:id="rId169"/>
    <p:sldId id="466" r:id="rId170"/>
    <p:sldId id="464" r:id="rId1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tableStyles" Target="tableStyles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D77BB7-58A0-4760-B9D3-412BC468373A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9332380D-18EB-4F8B-88DA-8E55635AC5F3}">
      <dgm:prSet phldrT="[Text]"/>
      <dgm:spPr/>
      <dgm:t>
        <a:bodyPr/>
        <a:lstStyle/>
        <a:p>
          <a:r>
            <a:rPr lang="en-IN" dirty="0" smtClean="0"/>
            <a:t>Structural abnormalities</a:t>
          </a:r>
          <a:endParaRPr lang="en-IN" dirty="0"/>
        </a:p>
      </dgm:t>
    </dgm:pt>
    <dgm:pt modelId="{E7C91239-02FF-4636-883D-93A35D1BA8F3}" type="parTrans" cxnId="{9DF3E545-3839-4F91-834B-B20294ABB768}">
      <dgm:prSet/>
      <dgm:spPr/>
      <dgm:t>
        <a:bodyPr/>
        <a:lstStyle/>
        <a:p>
          <a:endParaRPr lang="en-IN"/>
        </a:p>
      </dgm:t>
    </dgm:pt>
    <dgm:pt modelId="{ABD34FE0-B91D-4FC9-BA13-24948D820C3E}" type="sibTrans" cxnId="{9DF3E545-3839-4F91-834B-B20294ABB768}">
      <dgm:prSet/>
      <dgm:spPr/>
      <dgm:t>
        <a:bodyPr/>
        <a:lstStyle/>
        <a:p>
          <a:endParaRPr lang="en-IN"/>
        </a:p>
      </dgm:t>
    </dgm:pt>
    <dgm:pt modelId="{FD770CAE-E700-45B0-9BF7-1BC9B1C16077}">
      <dgm:prSet phldrT="[Text]" custT="1"/>
      <dgm:spPr/>
      <dgm:t>
        <a:bodyPr/>
        <a:lstStyle/>
        <a:p>
          <a:r>
            <a:rPr lang="en-IN" sz="1200" dirty="0" smtClean="0"/>
            <a:t>Electrophysiological abnormalities</a:t>
          </a:r>
          <a:endParaRPr lang="en-IN" sz="1200" dirty="0"/>
        </a:p>
      </dgm:t>
    </dgm:pt>
    <dgm:pt modelId="{8F54EA36-A86C-470B-9B66-003AAF3C688F}" type="parTrans" cxnId="{C023AA21-A7FB-4A0F-99B9-E4C2ADEB5DAA}">
      <dgm:prSet/>
      <dgm:spPr/>
      <dgm:t>
        <a:bodyPr/>
        <a:lstStyle/>
        <a:p>
          <a:endParaRPr lang="en-IN"/>
        </a:p>
      </dgm:t>
    </dgm:pt>
    <dgm:pt modelId="{15F0AE21-74BC-4ADE-9D23-4A6A29C51353}" type="sibTrans" cxnId="{C023AA21-A7FB-4A0F-99B9-E4C2ADEB5DAA}">
      <dgm:prSet/>
      <dgm:spPr/>
      <dgm:t>
        <a:bodyPr/>
        <a:lstStyle/>
        <a:p>
          <a:endParaRPr lang="en-IN"/>
        </a:p>
      </dgm:t>
    </dgm:pt>
    <dgm:pt modelId="{5E438981-B977-437D-B2EC-670D4F48EA19}">
      <dgm:prSet phldrT="[Text]"/>
      <dgm:spPr/>
      <dgm:t>
        <a:bodyPr/>
        <a:lstStyle/>
        <a:p>
          <a:r>
            <a:rPr lang="en-IN" dirty="0" smtClean="0"/>
            <a:t>AF</a:t>
          </a:r>
        </a:p>
      </dgm:t>
    </dgm:pt>
    <dgm:pt modelId="{5C7C7B49-F804-43E0-96E3-D91849ED2520}" type="parTrans" cxnId="{BCC0B137-CE81-47F5-8235-CB6DFE473F72}">
      <dgm:prSet/>
      <dgm:spPr/>
      <dgm:t>
        <a:bodyPr/>
        <a:lstStyle/>
        <a:p>
          <a:endParaRPr lang="en-IN"/>
        </a:p>
      </dgm:t>
    </dgm:pt>
    <dgm:pt modelId="{C9D1E484-D298-4080-89D9-6EE9CC976C25}" type="sibTrans" cxnId="{BCC0B137-CE81-47F5-8235-CB6DFE473F72}">
      <dgm:prSet/>
      <dgm:spPr/>
      <dgm:t>
        <a:bodyPr/>
        <a:lstStyle/>
        <a:p>
          <a:endParaRPr lang="en-IN"/>
        </a:p>
      </dgm:t>
    </dgm:pt>
    <dgm:pt modelId="{C9D1331C-59F9-4E37-90E4-A5DB6DEBDE2F}" type="pres">
      <dgm:prSet presAssocID="{EED77BB7-58A0-4760-B9D3-412BC468373A}" presName="Name0" presStyleCnt="0">
        <dgm:presLayoutVars>
          <dgm:dir/>
          <dgm:resizeHandles val="exact"/>
        </dgm:presLayoutVars>
      </dgm:prSet>
      <dgm:spPr/>
    </dgm:pt>
    <dgm:pt modelId="{432B136A-7900-46D3-938D-A64DA7ED244D}" type="pres">
      <dgm:prSet presAssocID="{EED77BB7-58A0-4760-B9D3-412BC468373A}" presName="vNodes" presStyleCnt="0"/>
      <dgm:spPr/>
    </dgm:pt>
    <dgm:pt modelId="{135E107A-CF5A-4819-86A5-EB050237E2CE}" type="pres">
      <dgm:prSet presAssocID="{9332380D-18EB-4F8B-88DA-8E55635AC5F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A7BECB7-7AC5-4346-AA7C-DF46E65C5A48}" type="pres">
      <dgm:prSet presAssocID="{ABD34FE0-B91D-4FC9-BA13-24948D820C3E}" presName="spacerT" presStyleCnt="0"/>
      <dgm:spPr/>
    </dgm:pt>
    <dgm:pt modelId="{098FCAEE-99C4-4089-9ADB-2E99251DFFDE}" type="pres">
      <dgm:prSet presAssocID="{ABD34FE0-B91D-4FC9-BA13-24948D820C3E}" presName="sibTrans" presStyleLbl="sibTrans2D1" presStyleIdx="0" presStyleCnt="2"/>
      <dgm:spPr/>
      <dgm:t>
        <a:bodyPr/>
        <a:lstStyle/>
        <a:p>
          <a:endParaRPr lang="en-US"/>
        </a:p>
      </dgm:t>
    </dgm:pt>
    <dgm:pt modelId="{8D6AFC3D-519E-455A-B17D-89068AE8AB88}" type="pres">
      <dgm:prSet presAssocID="{ABD34FE0-B91D-4FC9-BA13-24948D820C3E}" presName="spacerB" presStyleCnt="0"/>
      <dgm:spPr/>
    </dgm:pt>
    <dgm:pt modelId="{48FC6DE5-621E-40E4-9635-2124AEDB1638}" type="pres">
      <dgm:prSet presAssocID="{FD770CAE-E700-45B0-9BF7-1BC9B1C1607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6857A5A-0193-4020-BEE7-3C1C73CBE508}" type="pres">
      <dgm:prSet presAssocID="{EED77BB7-58A0-4760-B9D3-412BC468373A}" presName="sibTransLast" presStyleLbl="sibTrans2D1" presStyleIdx="1" presStyleCnt="2" custScaleX="143742" custScaleY="143357" custLinFactNeighborX="-15591" custLinFactNeighborY="-41114"/>
      <dgm:spPr/>
      <dgm:t>
        <a:bodyPr/>
        <a:lstStyle/>
        <a:p>
          <a:endParaRPr lang="en-US"/>
        </a:p>
      </dgm:t>
    </dgm:pt>
    <dgm:pt modelId="{565F97B8-A959-49C4-9E4F-E8CE1BB8DA96}" type="pres">
      <dgm:prSet presAssocID="{EED77BB7-58A0-4760-B9D3-412BC468373A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1770BCBF-187E-49BE-9DCB-97E7C749D6A9}" type="pres">
      <dgm:prSet presAssocID="{EED77BB7-58A0-4760-B9D3-412BC468373A}" presName="lastNode" presStyleLbl="node1" presStyleIdx="2" presStyleCnt="3" custScaleY="61749" custLinFactNeighborX="-972" custLinFactNeighborY="1286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79A1EAAC-BDE3-4634-B473-7079DF6E5EF9}" type="presOf" srcId="{EED77BB7-58A0-4760-B9D3-412BC468373A}" destId="{C9D1331C-59F9-4E37-90E4-A5DB6DEBDE2F}" srcOrd="0" destOrd="0" presId="urn:microsoft.com/office/officeart/2005/8/layout/equation2"/>
    <dgm:cxn modelId="{DEE2D409-0001-4AE2-A7F3-A8CF804680D5}" type="presOf" srcId="{ABD34FE0-B91D-4FC9-BA13-24948D820C3E}" destId="{098FCAEE-99C4-4089-9ADB-2E99251DFFDE}" srcOrd="0" destOrd="0" presId="urn:microsoft.com/office/officeart/2005/8/layout/equation2"/>
    <dgm:cxn modelId="{9DF3E545-3839-4F91-834B-B20294ABB768}" srcId="{EED77BB7-58A0-4760-B9D3-412BC468373A}" destId="{9332380D-18EB-4F8B-88DA-8E55635AC5F3}" srcOrd="0" destOrd="0" parTransId="{E7C91239-02FF-4636-883D-93A35D1BA8F3}" sibTransId="{ABD34FE0-B91D-4FC9-BA13-24948D820C3E}"/>
    <dgm:cxn modelId="{BCC0B137-CE81-47F5-8235-CB6DFE473F72}" srcId="{EED77BB7-58A0-4760-B9D3-412BC468373A}" destId="{5E438981-B977-437D-B2EC-670D4F48EA19}" srcOrd="2" destOrd="0" parTransId="{5C7C7B49-F804-43E0-96E3-D91849ED2520}" sibTransId="{C9D1E484-D298-4080-89D9-6EE9CC976C25}"/>
    <dgm:cxn modelId="{2457D33C-9171-4C40-BA78-191FE5F5DED6}" type="presOf" srcId="{15F0AE21-74BC-4ADE-9D23-4A6A29C51353}" destId="{66857A5A-0193-4020-BEE7-3C1C73CBE508}" srcOrd="0" destOrd="0" presId="urn:microsoft.com/office/officeart/2005/8/layout/equation2"/>
    <dgm:cxn modelId="{FD0417CC-691B-4E33-B489-0C556F6E6CBF}" type="presOf" srcId="{15F0AE21-74BC-4ADE-9D23-4A6A29C51353}" destId="{565F97B8-A959-49C4-9E4F-E8CE1BB8DA96}" srcOrd="1" destOrd="0" presId="urn:microsoft.com/office/officeart/2005/8/layout/equation2"/>
    <dgm:cxn modelId="{D2BC6A3C-08EE-40AB-B752-6BD8395D118B}" type="presOf" srcId="{9332380D-18EB-4F8B-88DA-8E55635AC5F3}" destId="{135E107A-CF5A-4819-86A5-EB050237E2CE}" srcOrd="0" destOrd="0" presId="urn:microsoft.com/office/officeart/2005/8/layout/equation2"/>
    <dgm:cxn modelId="{ABF56B8A-4416-42B1-AC63-012F8E74E758}" type="presOf" srcId="{5E438981-B977-437D-B2EC-670D4F48EA19}" destId="{1770BCBF-187E-49BE-9DCB-97E7C749D6A9}" srcOrd="0" destOrd="0" presId="urn:microsoft.com/office/officeart/2005/8/layout/equation2"/>
    <dgm:cxn modelId="{C023AA21-A7FB-4A0F-99B9-E4C2ADEB5DAA}" srcId="{EED77BB7-58A0-4760-B9D3-412BC468373A}" destId="{FD770CAE-E700-45B0-9BF7-1BC9B1C16077}" srcOrd="1" destOrd="0" parTransId="{8F54EA36-A86C-470B-9B66-003AAF3C688F}" sibTransId="{15F0AE21-74BC-4ADE-9D23-4A6A29C51353}"/>
    <dgm:cxn modelId="{1080D7CA-DE40-4803-93AD-0CDFA343B506}" type="presOf" srcId="{FD770CAE-E700-45B0-9BF7-1BC9B1C16077}" destId="{48FC6DE5-621E-40E4-9635-2124AEDB1638}" srcOrd="0" destOrd="0" presId="urn:microsoft.com/office/officeart/2005/8/layout/equation2"/>
    <dgm:cxn modelId="{1A8035AF-526E-463C-873B-1E98C470AA32}" type="presParOf" srcId="{C9D1331C-59F9-4E37-90E4-A5DB6DEBDE2F}" destId="{432B136A-7900-46D3-938D-A64DA7ED244D}" srcOrd="0" destOrd="0" presId="urn:microsoft.com/office/officeart/2005/8/layout/equation2"/>
    <dgm:cxn modelId="{4EF6C796-BDA5-4168-8602-5C13B0E1E4A4}" type="presParOf" srcId="{432B136A-7900-46D3-938D-A64DA7ED244D}" destId="{135E107A-CF5A-4819-86A5-EB050237E2CE}" srcOrd="0" destOrd="0" presId="urn:microsoft.com/office/officeart/2005/8/layout/equation2"/>
    <dgm:cxn modelId="{D26A0DAD-AF75-47EA-B173-53281C691B89}" type="presParOf" srcId="{432B136A-7900-46D3-938D-A64DA7ED244D}" destId="{AA7BECB7-7AC5-4346-AA7C-DF46E65C5A48}" srcOrd="1" destOrd="0" presId="urn:microsoft.com/office/officeart/2005/8/layout/equation2"/>
    <dgm:cxn modelId="{D5FB74D2-BE47-44C0-A151-2D1BD0E480D1}" type="presParOf" srcId="{432B136A-7900-46D3-938D-A64DA7ED244D}" destId="{098FCAEE-99C4-4089-9ADB-2E99251DFFDE}" srcOrd="2" destOrd="0" presId="urn:microsoft.com/office/officeart/2005/8/layout/equation2"/>
    <dgm:cxn modelId="{292343CF-B3B0-492D-ABA7-E0F4605139F1}" type="presParOf" srcId="{432B136A-7900-46D3-938D-A64DA7ED244D}" destId="{8D6AFC3D-519E-455A-B17D-89068AE8AB88}" srcOrd="3" destOrd="0" presId="urn:microsoft.com/office/officeart/2005/8/layout/equation2"/>
    <dgm:cxn modelId="{EACFF4CC-BAB9-4BB3-A2B6-661C2FF199E3}" type="presParOf" srcId="{432B136A-7900-46D3-938D-A64DA7ED244D}" destId="{48FC6DE5-621E-40E4-9635-2124AEDB1638}" srcOrd="4" destOrd="0" presId="urn:microsoft.com/office/officeart/2005/8/layout/equation2"/>
    <dgm:cxn modelId="{2AC846B7-DDFC-49D3-969F-A4D50472A1B9}" type="presParOf" srcId="{C9D1331C-59F9-4E37-90E4-A5DB6DEBDE2F}" destId="{66857A5A-0193-4020-BEE7-3C1C73CBE508}" srcOrd="1" destOrd="0" presId="urn:microsoft.com/office/officeart/2005/8/layout/equation2"/>
    <dgm:cxn modelId="{06CC4B37-C3D9-4C5E-9089-9473598AD604}" type="presParOf" srcId="{66857A5A-0193-4020-BEE7-3C1C73CBE508}" destId="{565F97B8-A959-49C4-9E4F-E8CE1BB8DA96}" srcOrd="0" destOrd="0" presId="urn:microsoft.com/office/officeart/2005/8/layout/equation2"/>
    <dgm:cxn modelId="{FF246B25-C592-4DD3-9C3C-3CF4A5581448}" type="presParOf" srcId="{C9D1331C-59F9-4E37-90E4-A5DB6DEBDE2F}" destId="{1770BCBF-187E-49BE-9DCB-97E7C749D6A9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9CD979-0FCC-44C7-9792-6DF46BF2BAC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46758B8B-DD42-4872-B152-E5ADA5E380A9}">
      <dgm:prSet phldrT="[Text]"/>
      <dgm:spPr/>
      <dgm:t>
        <a:bodyPr/>
        <a:lstStyle/>
        <a:p>
          <a:r>
            <a:rPr lang="en-IN" dirty="0" smtClean="0"/>
            <a:t>Cardiac factors</a:t>
          </a:r>
          <a:endParaRPr lang="en-IN" dirty="0"/>
        </a:p>
      </dgm:t>
    </dgm:pt>
    <dgm:pt modelId="{70812487-CD02-4F4E-B7E9-2A6DF0B3F9A0}" type="parTrans" cxnId="{60724333-7FAF-4C09-BD13-AE0E1B70D2BF}">
      <dgm:prSet/>
      <dgm:spPr/>
      <dgm:t>
        <a:bodyPr/>
        <a:lstStyle/>
        <a:p>
          <a:endParaRPr lang="en-IN"/>
        </a:p>
      </dgm:t>
    </dgm:pt>
    <dgm:pt modelId="{51B26E68-A3C4-43FB-8F2B-CC360EF721D9}" type="sibTrans" cxnId="{60724333-7FAF-4C09-BD13-AE0E1B70D2BF}">
      <dgm:prSet/>
      <dgm:spPr/>
      <dgm:t>
        <a:bodyPr/>
        <a:lstStyle/>
        <a:p>
          <a:endParaRPr lang="en-IN"/>
        </a:p>
      </dgm:t>
    </dgm:pt>
    <dgm:pt modelId="{9F4687AB-9CAA-43DE-A3A2-CFDBB8E6CD08}">
      <dgm:prSet phldrT="[Text]"/>
      <dgm:spPr/>
      <dgm:t>
        <a:bodyPr/>
        <a:lstStyle/>
        <a:p>
          <a:r>
            <a:rPr lang="en-IN" dirty="0" smtClean="0"/>
            <a:t>Atrial structural abnormalities</a:t>
          </a:r>
          <a:endParaRPr lang="en-IN" dirty="0"/>
        </a:p>
      </dgm:t>
    </dgm:pt>
    <dgm:pt modelId="{FAAE42B7-D7E1-4E36-AF87-AA0E3FD0365E}" type="parTrans" cxnId="{76139E48-54C7-47D4-9D7E-250CD652ED6C}">
      <dgm:prSet/>
      <dgm:spPr/>
      <dgm:t>
        <a:bodyPr/>
        <a:lstStyle/>
        <a:p>
          <a:endParaRPr lang="en-IN"/>
        </a:p>
      </dgm:t>
    </dgm:pt>
    <dgm:pt modelId="{B72D475B-F07E-480E-A7A5-5FFAE26B2C8F}" type="sibTrans" cxnId="{76139E48-54C7-47D4-9D7E-250CD652ED6C}">
      <dgm:prSet/>
      <dgm:spPr/>
      <dgm:t>
        <a:bodyPr/>
        <a:lstStyle/>
        <a:p>
          <a:endParaRPr lang="en-IN"/>
        </a:p>
      </dgm:t>
    </dgm:pt>
    <dgm:pt modelId="{369E6374-96D6-4927-9E19-D11C87773B12}">
      <dgm:prSet phldrT="[Text]"/>
      <dgm:spPr/>
      <dgm:t>
        <a:bodyPr/>
        <a:lstStyle/>
        <a:p>
          <a:r>
            <a:rPr lang="en-IN" dirty="0" err="1" smtClean="0"/>
            <a:t>Extracardiac</a:t>
          </a:r>
          <a:r>
            <a:rPr lang="en-IN" dirty="0" smtClean="0"/>
            <a:t> factors</a:t>
          </a:r>
          <a:endParaRPr lang="en-IN" dirty="0"/>
        </a:p>
      </dgm:t>
    </dgm:pt>
    <dgm:pt modelId="{228966BB-C0A7-4D7A-AA92-C6B08CA5564B}" type="parTrans" cxnId="{3E70BC5E-9F2A-4C4F-9854-DCA7FF8CF4C1}">
      <dgm:prSet/>
      <dgm:spPr/>
      <dgm:t>
        <a:bodyPr/>
        <a:lstStyle/>
        <a:p>
          <a:endParaRPr lang="en-IN"/>
        </a:p>
      </dgm:t>
    </dgm:pt>
    <dgm:pt modelId="{746FECF9-2AAD-4432-8502-4005DE2CB2D0}" type="sibTrans" cxnId="{3E70BC5E-9F2A-4C4F-9854-DCA7FF8CF4C1}">
      <dgm:prSet/>
      <dgm:spPr/>
      <dgm:t>
        <a:bodyPr/>
        <a:lstStyle/>
        <a:p>
          <a:endParaRPr lang="en-IN"/>
        </a:p>
      </dgm:t>
    </dgm:pt>
    <dgm:pt modelId="{15BE3363-D306-479C-B999-9B5DF939E331}" type="pres">
      <dgm:prSet presAssocID="{2F9CD979-0FCC-44C7-9792-6DF46BF2BAC7}" presName="CompostProcess" presStyleCnt="0">
        <dgm:presLayoutVars>
          <dgm:dir/>
          <dgm:resizeHandles val="exact"/>
        </dgm:presLayoutVars>
      </dgm:prSet>
      <dgm:spPr/>
    </dgm:pt>
    <dgm:pt modelId="{7B8544BE-0741-42A8-93B0-876DE0BCA90D}" type="pres">
      <dgm:prSet presAssocID="{2F9CD979-0FCC-44C7-9792-6DF46BF2BAC7}" presName="arrow" presStyleLbl="bgShp" presStyleIdx="0" presStyleCnt="1" custLinFactNeighborX="2651" custLinFactNeighborY="-21904"/>
      <dgm:spPr/>
    </dgm:pt>
    <dgm:pt modelId="{6ADFB237-94E4-48EB-AAD8-16941B2BC591}" type="pres">
      <dgm:prSet presAssocID="{2F9CD979-0FCC-44C7-9792-6DF46BF2BAC7}" presName="linearProcess" presStyleCnt="0"/>
      <dgm:spPr/>
    </dgm:pt>
    <dgm:pt modelId="{08A5A367-D9E9-420F-8B62-6A593E238CDE}" type="pres">
      <dgm:prSet presAssocID="{46758B8B-DD42-4872-B152-E5ADA5E380A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01B7860-7836-46CC-9B6A-D3474022EB53}" type="pres">
      <dgm:prSet presAssocID="{51B26E68-A3C4-43FB-8F2B-CC360EF721D9}" presName="sibTrans" presStyleCnt="0"/>
      <dgm:spPr/>
    </dgm:pt>
    <dgm:pt modelId="{FBAC2BD9-AE1A-45DF-80D0-EBE7BD90A359}" type="pres">
      <dgm:prSet presAssocID="{9F4687AB-9CAA-43DE-A3A2-CFDBB8E6CD08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CCB4390-DC3D-48A0-8842-86461FCD313A}" type="pres">
      <dgm:prSet presAssocID="{B72D475B-F07E-480E-A7A5-5FFAE26B2C8F}" presName="sibTrans" presStyleCnt="0"/>
      <dgm:spPr/>
    </dgm:pt>
    <dgm:pt modelId="{91B726A6-E83C-40A3-A972-8E8B0C3E3955}" type="pres">
      <dgm:prSet presAssocID="{369E6374-96D6-4927-9E19-D11C87773B12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3E70BC5E-9F2A-4C4F-9854-DCA7FF8CF4C1}" srcId="{2F9CD979-0FCC-44C7-9792-6DF46BF2BAC7}" destId="{369E6374-96D6-4927-9E19-D11C87773B12}" srcOrd="2" destOrd="0" parTransId="{228966BB-C0A7-4D7A-AA92-C6B08CA5564B}" sibTransId="{746FECF9-2AAD-4432-8502-4005DE2CB2D0}"/>
    <dgm:cxn modelId="{60724333-7FAF-4C09-BD13-AE0E1B70D2BF}" srcId="{2F9CD979-0FCC-44C7-9792-6DF46BF2BAC7}" destId="{46758B8B-DD42-4872-B152-E5ADA5E380A9}" srcOrd="0" destOrd="0" parTransId="{70812487-CD02-4F4E-B7E9-2A6DF0B3F9A0}" sibTransId="{51B26E68-A3C4-43FB-8F2B-CC360EF721D9}"/>
    <dgm:cxn modelId="{BE8C1D13-7655-4DF2-A8D6-2FC10FCA32F4}" type="presOf" srcId="{369E6374-96D6-4927-9E19-D11C87773B12}" destId="{91B726A6-E83C-40A3-A972-8E8B0C3E3955}" srcOrd="0" destOrd="0" presId="urn:microsoft.com/office/officeart/2005/8/layout/hProcess9"/>
    <dgm:cxn modelId="{C3BACD90-EECC-4C2E-B281-E3ADDD1039B5}" type="presOf" srcId="{46758B8B-DD42-4872-B152-E5ADA5E380A9}" destId="{08A5A367-D9E9-420F-8B62-6A593E238CDE}" srcOrd="0" destOrd="0" presId="urn:microsoft.com/office/officeart/2005/8/layout/hProcess9"/>
    <dgm:cxn modelId="{76139E48-54C7-47D4-9D7E-250CD652ED6C}" srcId="{2F9CD979-0FCC-44C7-9792-6DF46BF2BAC7}" destId="{9F4687AB-9CAA-43DE-A3A2-CFDBB8E6CD08}" srcOrd="1" destOrd="0" parTransId="{FAAE42B7-D7E1-4E36-AF87-AA0E3FD0365E}" sibTransId="{B72D475B-F07E-480E-A7A5-5FFAE26B2C8F}"/>
    <dgm:cxn modelId="{0498BEE1-910B-4935-8B86-7DC5B1CC50D9}" type="presOf" srcId="{9F4687AB-9CAA-43DE-A3A2-CFDBB8E6CD08}" destId="{FBAC2BD9-AE1A-45DF-80D0-EBE7BD90A359}" srcOrd="0" destOrd="0" presId="urn:microsoft.com/office/officeart/2005/8/layout/hProcess9"/>
    <dgm:cxn modelId="{72D44F6E-0A91-4A6D-AE5D-76C0FD66B9C4}" type="presOf" srcId="{2F9CD979-0FCC-44C7-9792-6DF46BF2BAC7}" destId="{15BE3363-D306-479C-B999-9B5DF939E331}" srcOrd="0" destOrd="0" presId="urn:microsoft.com/office/officeart/2005/8/layout/hProcess9"/>
    <dgm:cxn modelId="{5041C0AD-3270-483C-9AAD-B654A2D250B6}" type="presParOf" srcId="{15BE3363-D306-479C-B999-9B5DF939E331}" destId="{7B8544BE-0741-42A8-93B0-876DE0BCA90D}" srcOrd="0" destOrd="0" presId="urn:microsoft.com/office/officeart/2005/8/layout/hProcess9"/>
    <dgm:cxn modelId="{C7BD7562-6CEE-46DF-BD0F-9CBF9F36EBE2}" type="presParOf" srcId="{15BE3363-D306-479C-B999-9B5DF939E331}" destId="{6ADFB237-94E4-48EB-AAD8-16941B2BC591}" srcOrd="1" destOrd="0" presId="urn:microsoft.com/office/officeart/2005/8/layout/hProcess9"/>
    <dgm:cxn modelId="{FDF9F659-487C-44BA-A960-F2A30E4FA81A}" type="presParOf" srcId="{6ADFB237-94E4-48EB-AAD8-16941B2BC591}" destId="{08A5A367-D9E9-420F-8B62-6A593E238CDE}" srcOrd="0" destOrd="0" presId="urn:microsoft.com/office/officeart/2005/8/layout/hProcess9"/>
    <dgm:cxn modelId="{97039293-632B-4170-8442-CCFA8F095CFB}" type="presParOf" srcId="{6ADFB237-94E4-48EB-AAD8-16941B2BC591}" destId="{901B7860-7836-46CC-9B6A-D3474022EB53}" srcOrd="1" destOrd="0" presId="urn:microsoft.com/office/officeart/2005/8/layout/hProcess9"/>
    <dgm:cxn modelId="{DC633370-D003-4E79-A40C-32EE69C42ACD}" type="presParOf" srcId="{6ADFB237-94E4-48EB-AAD8-16941B2BC591}" destId="{FBAC2BD9-AE1A-45DF-80D0-EBE7BD90A359}" srcOrd="2" destOrd="0" presId="urn:microsoft.com/office/officeart/2005/8/layout/hProcess9"/>
    <dgm:cxn modelId="{37D448AF-831A-42B7-9196-E97CD13C3B57}" type="presParOf" srcId="{6ADFB237-94E4-48EB-AAD8-16941B2BC591}" destId="{CCCB4390-DC3D-48A0-8842-86461FCD313A}" srcOrd="3" destOrd="0" presId="urn:microsoft.com/office/officeart/2005/8/layout/hProcess9"/>
    <dgm:cxn modelId="{2F5F23D6-8895-4153-BD43-E21A75EA78C5}" type="presParOf" srcId="{6ADFB237-94E4-48EB-AAD8-16941B2BC591}" destId="{91B726A6-E83C-40A3-A972-8E8B0C3E395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7E133D-E4AE-479A-96C0-54E8A682446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7752FCE1-3363-4330-8312-BD33BB17877B}">
      <dgm:prSet phldrT="[Text]"/>
      <dgm:spPr/>
      <dgm:t>
        <a:bodyPr/>
        <a:lstStyle/>
        <a:p>
          <a:r>
            <a:rPr lang="en-IN" dirty="0" smtClean="0"/>
            <a:t>Atrial </a:t>
          </a:r>
          <a:r>
            <a:rPr lang="en-IN" dirty="0" err="1" smtClean="0"/>
            <a:t>dilataion</a:t>
          </a:r>
          <a:endParaRPr lang="en-IN" dirty="0" smtClean="0"/>
        </a:p>
        <a:p>
          <a:r>
            <a:rPr lang="en-IN" dirty="0" smtClean="0"/>
            <a:t>Increased stress</a:t>
          </a:r>
        </a:p>
        <a:p>
          <a:r>
            <a:rPr lang="en-IN" dirty="0" smtClean="0"/>
            <a:t>Increase LA pressure</a:t>
          </a:r>
          <a:endParaRPr lang="en-IN" dirty="0"/>
        </a:p>
      </dgm:t>
    </dgm:pt>
    <dgm:pt modelId="{BAE2ECDA-DFFD-44C2-806D-12285F63D264}" type="parTrans" cxnId="{BED4AD23-06FB-43C2-805B-04908CDEDE2A}">
      <dgm:prSet/>
      <dgm:spPr/>
      <dgm:t>
        <a:bodyPr/>
        <a:lstStyle/>
        <a:p>
          <a:endParaRPr lang="en-IN"/>
        </a:p>
      </dgm:t>
    </dgm:pt>
    <dgm:pt modelId="{BB08BF24-756F-47F0-97CD-F72F282A4680}" type="sibTrans" cxnId="{BED4AD23-06FB-43C2-805B-04908CDEDE2A}">
      <dgm:prSet/>
      <dgm:spPr/>
      <dgm:t>
        <a:bodyPr/>
        <a:lstStyle/>
        <a:p>
          <a:endParaRPr lang="en-IN"/>
        </a:p>
      </dgm:t>
    </dgm:pt>
    <dgm:pt modelId="{406C5D03-DBF4-4764-AA42-1B7F1EBDF3D8}">
      <dgm:prSet phldrT="[Text]"/>
      <dgm:spPr/>
      <dgm:t>
        <a:bodyPr/>
        <a:lstStyle/>
        <a:p>
          <a:r>
            <a:rPr lang="en-IN" dirty="0" smtClean="0"/>
            <a:t>Fibrosis</a:t>
          </a:r>
        </a:p>
        <a:p>
          <a:r>
            <a:rPr lang="en-IN" dirty="0" smtClean="0"/>
            <a:t>Ischemia</a:t>
          </a:r>
        </a:p>
        <a:p>
          <a:r>
            <a:rPr lang="en-IN" dirty="0" smtClean="0"/>
            <a:t>Hypertrophy</a:t>
          </a:r>
        </a:p>
        <a:p>
          <a:r>
            <a:rPr lang="en-IN" dirty="0" smtClean="0"/>
            <a:t>inflammation</a:t>
          </a:r>
          <a:endParaRPr lang="en-IN" dirty="0"/>
        </a:p>
      </dgm:t>
    </dgm:pt>
    <dgm:pt modelId="{EBA43C0A-C9FC-4B80-B1EE-0F3822345081}" type="parTrans" cxnId="{03A22B44-F810-4BC1-89BF-415A6FEB2A4A}">
      <dgm:prSet/>
      <dgm:spPr/>
      <dgm:t>
        <a:bodyPr/>
        <a:lstStyle/>
        <a:p>
          <a:endParaRPr lang="en-IN"/>
        </a:p>
      </dgm:t>
    </dgm:pt>
    <dgm:pt modelId="{2C1518C6-59AE-47B6-B1DA-F30139803DD1}" type="sibTrans" cxnId="{03A22B44-F810-4BC1-89BF-415A6FEB2A4A}">
      <dgm:prSet/>
      <dgm:spPr/>
      <dgm:t>
        <a:bodyPr/>
        <a:lstStyle/>
        <a:p>
          <a:endParaRPr lang="en-IN"/>
        </a:p>
      </dgm:t>
    </dgm:pt>
    <dgm:pt modelId="{408CAB29-D33C-420E-BF6D-9545DF2F4F8C}" type="pres">
      <dgm:prSet presAssocID="{AA7E133D-E4AE-479A-96C0-54E8A6824465}" presName="CompostProcess" presStyleCnt="0">
        <dgm:presLayoutVars>
          <dgm:dir/>
          <dgm:resizeHandles val="exact"/>
        </dgm:presLayoutVars>
      </dgm:prSet>
      <dgm:spPr/>
    </dgm:pt>
    <dgm:pt modelId="{0E066C52-D400-43A9-8099-4F2A7291B0CE}" type="pres">
      <dgm:prSet presAssocID="{AA7E133D-E4AE-479A-96C0-54E8A6824465}" presName="arrow" presStyleLbl="bgShp" presStyleIdx="0" presStyleCnt="1" custLinFactNeighborX="0" custLinFactNeighborY="19355"/>
      <dgm:spPr/>
    </dgm:pt>
    <dgm:pt modelId="{90737EB4-A7F8-4B33-97A5-A3D789B9F80D}" type="pres">
      <dgm:prSet presAssocID="{AA7E133D-E4AE-479A-96C0-54E8A6824465}" presName="linearProcess" presStyleCnt="0"/>
      <dgm:spPr/>
    </dgm:pt>
    <dgm:pt modelId="{3E75B617-BF30-43D4-B941-2C1382BC5D4A}" type="pres">
      <dgm:prSet presAssocID="{7752FCE1-3363-4330-8312-BD33BB17877B}" presName="textNode" presStyleLbl="node1" presStyleIdx="0" presStyleCnt="2" custScaleY="136857" custLinFactX="22910" custLinFactNeighborX="100000" custLinFactNeighborY="-1136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9435997-C124-4D74-B2B8-6DD9897E24B1}" type="pres">
      <dgm:prSet presAssocID="{BB08BF24-756F-47F0-97CD-F72F282A4680}" presName="sibTrans" presStyleCnt="0"/>
      <dgm:spPr/>
    </dgm:pt>
    <dgm:pt modelId="{55B67741-1642-469A-A0B3-1BB9C240A5A7}" type="pres">
      <dgm:prSet presAssocID="{406C5D03-DBF4-4764-AA42-1B7F1EBDF3D8}" presName="textNode" presStyleLbl="node1" presStyleIdx="1" presStyleCnt="2" custScaleY="157330" custLinFactX="95479" custLinFactNeighborX="100000" custLinFactNeighborY="-3118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BED4AD23-06FB-43C2-805B-04908CDEDE2A}" srcId="{AA7E133D-E4AE-479A-96C0-54E8A6824465}" destId="{7752FCE1-3363-4330-8312-BD33BB17877B}" srcOrd="0" destOrd="0" parTransId="{BAE2ECDA-DFFD-44C2-806D-12285F63D264}" sibTransId="{BB08BF24-756F-47F0-97CD-F72F282A4680}"/>
    <dgm:cxn modelId="{FE97C68C-962E-4C60-A9E2-175BA52B83B2}" type="presOf" srcId="{406C5D03-DBF4-4764-AA42-1B7F1EBDF3D8}" destId="{55B67741-1642-469A-A0B3-1BB9C240A5A7}" srcOrd="0" destOrd="0" presId="urn:microsoft.com/office/officeart/2005/8/layout/hProcess9"/>
    <dgm:cxn modelId="{0838D1FA-5B64-4ED1-AD44-251FAC7FBC60}" type="presOf" srcId="{7752FCE1-3363-4330-8312-BD33BB17877B}" destId="{3E75B617-BF30-43D4-B941-2C1382BC5D4A}" srcOrd="0" destOrd="0" presId="urn:microsoft.com/office/officeart/2005/8/layout/hProcess9"/>
    <dgm:cxn modelId="{03A22B44-F810-4BC1-89BF-415A6FEB2A4A}" srcId="{AA7E133D-E4AE-479A-96C0-54E8A6824465}" destId="{406C5D03-DBF4-4764-AA42-1B7F1EBDF3D8}" srcOrd="1" destOrd="0" parTransId="{EBA43C0A-C9FC-4B80-B1EE-0F3822345081}" sibTransId="{2C1518C6-59AE-47B6-B1DA-F30139803DD1}"/>
    <dgm:cxn modelId="{59F7F511-7DBC-447A-ACA9-921DA7C604DF}" type="presOf" srcId="{AA7E133D-E4AE-479A-96C0-54E8A6824465}" destId="{408CAB29-D33C-420E-BF6D-9545DF2F4F8C}" srcOrd="0" destOrd="0" presId="urn:microsoft.com/office/officeart/2005/8/layout/hProcess9"/>
    <dgm:cxn modelId="{C5F518C4-9113-416A-A927-75EF0592D4A7}" type="presParOf" srcId="{408CAB29-D33C-420E-BF6D-9545DF2F4F8C}" destId="{0E066C52-D400-43A9-8099-4F2A7291B0CE}" srcOrd="0" destOrd="0" presId="urn:microsoft.com/office/officeart/2005/8/layout/hProcess9"/>
    <dgm:cxn modelId="{1919C950-D5DA-4F70-AB57-3C115D6D7D3F}" type="presParOf" srcId="{408CAB29-D33C-420E-BF6D-9545DF2F4F8C}" destId="{90737EB4-A7F8-4B33-97A5-A3D789B9F80D}" srcOrd="1" destOrd="0" presId="urn:microsoft.com/office/officeart/2005/8/layout/hProcess9"/>
    <dgm:cxn modelId="{3E5192A0-903B-4478-89D9-2462CE97DBCE}" type="presParOf" srcId="{90737EB4-A7F8-4B33-97A5-A3D789B9F80D}" destId="{3E75B617-BF30-43D4-B941-2C1382BC5D4A}" srcOrd="0" destOrd="0" presId="urn:microsoft.com/office/officeart/2005/8/layout/hProcess9"/>
    <dgm:cxn modelId="{671FD93C-00A6-487E-A89F-98D06B07A359}" type="presParOf" srcId="{90737EB4-A7F8-4B33-97A5-A3D789B9F80D}" destId="{B9435997-C124-4D74-B2B8-6DD9897E24B1}" srcOrd="1" destOrd="0" presId="urn:microsoft.com/office/officeart/2005/8/layout/hProcess9"/>
    <dgm:cxn modelId="{F0CD6730-F2B8-423F-B259-BBB2449252BC}" type="presParOf" srcId="{90737EB4-A7F8-4B33-97A5-A3D789B9F80D}" destId="{55B67741-1642-469A-A0B3-1BB9C240A5A7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E107A-CF5A-4819-86A5-EB050237E2CE}">
      <dsp:nvSpPr>
        <dsp:cNvPr id="0" name=""/>
        <dsp:cNvSpPr/>
      </dsp:nvSpPr>
      <dsp:spPr>
        <a:xfrm>
          <a:off x="382488" y="1472"/>
          <a:ext cx="1480839" cy="14808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200" kern="1200" dirty="0" smtClean="0"/>
            <a:t>Structural abnormalities</a:t>
          </a:r>
          <a:endParaRPr lang="en-IN" sz="1200" kern="1200" dirty="0"/>
        </a:p>
      </dsp:txBody>
      <dsp:txXfrm>
        <a:off x="599352" y="218336"/>
        <a:ext cx="1047111" cy="1047111"/>
      </dsp:txXfrm>
    </dsp:sp>
    <dsp:sp modelId="{098FCAEE-99C4-4089-9ADB-2E99251DFFDE}">
      <dsp:nvSpPr>
        <dsp:cNvPr id="0" name=""/>
        <dsp:cNvSpPr/>
      </dsp:nvSpPr>
      <dsp:spPr>
        <a:xfrm>
          <a:off x="693464" y="1602556"/>
          <a:ext cx="858887" cy="858887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000" kern="1200"/>
        </a:p>
      </dsp:txBody>
      <dsp:txXfrm>
        <a:off x="807309" y="1930994"/>
        <a:ext cx="631197" cy="202011"/>
      </dsp:txXfrm>
    </dsp:sp>
    <dsp:sp modelId="{48FC6DE5-621E-40E4-9635-2124AEDB1638}">
      <dsp:nvSpPr>
        <dsp:cNvPr id="0" name=""/>
        <dsp:cNvSpPr/>
      </dsp:nvSpPr>
      <dsp:spPr>
        <a:xfrm>
          <a:off x="382488" y="2581687"/>
          <a:ext cx="1480839" cy="14808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200" kern="1200" dirty="0" smtClean="0"/>
            <a:t>Electrophysiological abnormalities</a:t>
          </a:r>
          <a:endParaRPr lang="en-IN" sz="1200" kern="1200" dirty="0"/>
        </a:p>
      </dsp:txBody>
      <dsp:txXfrm>
        <a:off x="599352" y="2798551"/>
        <a:ext cx="1047111" cy="1047111"/>
      </dsp:txXfrm>
    </dsp:sp>
    <dsp:sp modelId="{66857A5A-0193-4020-BEE7-3C1C73CBE508}">
      <dsp:nvSpPr>
        <dsp:cNvPr id="0" name=""/>
        <dsp:cNvSpPr/>
      </dsp:nvSpPr>
      <dsp:spPr>
        <a:xfrm rot="419888">
          <a:off x="1907026" y="1559130"/>
          <a:ext cx="699174" cy="7897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000" kern="1200"/>
        </a:p>
      </dsp:txBody>
      <dsp:txXfrm>
        <a:off x="1907807" y="1704295"/>
        <a:ext cx="489422" cy="473828"/>
      </dsp:txXfrm>
    </dsp:sp>
    <dsp:sp modelId="{1770BCBF-187E-49BE-9DCB-97E7C749D6A9}">
      <dsp:nvSpPr>
        <dsp:cNvPr id="0" name=""/>
        <dsp:cNvSpPr/>
      </dsp:nvSpPr>
      <dsp:spPr>
        <a:xfrm>
          <a:off x="2745823" y="1498586"/>
          <a:ext cx="2961679" cy="18288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6500" kern="1200" dirty="0" smtClean="0"/>
            <a:t>AF</a:t>
          </a:r>
        </a:p>
      </dsp:txBody>
      <dsp:txXfrm>
        <a:off x="3179551" y="1766409"/>
        <a:ext cx="2094223" cy="12931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8544BE-0741-42A8-93B0-876DE0BCA90D}">
      <dsp:nvSpPr>
        <dsp:cNvPr id="0" name=""/>
        <dsp:cNvSpPr/>
      </dsp:nvSpPr>
      <dsp:spPr>
        <a:xfrm>
          <a:off x="728341" y="0"/>
          <a:ext cx="6347460" cy="190182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5A367-D9E9-420F-8B62-6A593E238CDE}">
      <dsp:nvSpPr>
        <dsp:cNvPr id="0" name=""/>
        <dsp:cNvSpPr/>
      </dsp:nvSpPr>
      <dsp:spPr>
        <a:xfrm>
          <a:off x="235550" y="570547"/>
          <a:ext cx="2240280" cy="760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900" kern="1200" dirty="0" smtClean="0"/>
            <a:t>Cardiac factors</a:t>
          </a:r>
          <a:endParaRPr lang="en-IN" sz="1900" kern="1200" dirty="0"/>
        </a:p>
      </dsp:txBody>
      <dsp:txXfrm>
        <a:off x="272686" y="607683"/>
        <a:ext cx="2166008" cy="686458"/>
      </dsp:txXfrm>
    </dsp:sp>
    <dsp:sp modelId="{FBAC2BD9-AE1A-45DF-80D0-EBE7BD90A359}">
      <dsp:nvSpPr>
        <dsp:cNvPr id="0" name=""/>
        <dsp:cNvSpPr/>
      </dsp:nvSpPr>
      <dsp:spPr>
        <a:xfrm>
          <a:off x="2613659" y="570547"/>
          <a:ext cx="2240280" cy="760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900" kern="1200" dirty="0" smtClean="0"/>
            <a:t>Atrial structural abnormalities</a:t>
          </a:r>
          <a:endParaRPr lang="en-IN" sz="1900" kern="1200" dirty="0"/>
        </a:p>
      </dsp:txBody>
      <dsp:txXfrm>
        <a:off x="2650795" y="607683"/>
        <a:ext cx="2166008" cy="686458"/>
      </dsp:txXfrm>
    </dsp:sp>
    <dsp:sp modelId="{91B726A6-E83C-40A3-A972-8E8B0C3E3955}">
      <dsp:nvSpPr>
        <dsp:cNvPr id="0" name=""/>
        <dsp:cNvSpPr/>
      </dsp:nvSpPr>
      <dsp:spPr>
        <a:xfrm>
          <a:off x="4991769" y="570547"/>
          <a:ext cx="2240280" cy="760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900" kern="1200" dirty="0" err="1" smtClean="0"/>
            <a:t>Extracardiac</a:t>
          </a:r>
          <a:r>
            <a:rPr lang="en-IN" sz="1900" kern="1200" dirty="0" smtClean="0"/>
            <a:t> factors</a:t>
          </a:r>
          <a:endParaRPr lang="en-IN" sz="1900" kern="1200" dirty="0"/>
        </a:p>
      </dsp:txBody>
      <dsp:txXfrm>
        <a:off x="5028905" y="607683"/>
        <a:ext cx="2166008" cy="6864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066C52-D400-43A9-8099-4F2A7291B0CE}">
      <dsp:nvSpPr>
        <dsp:cNvPr id="0" name=""/>
        <dsp:cNvSpPr/>
      </dsp:nvSpPr>
      <dsp:spPr>
        <a:xfrm>
          <a:off x="457199" y="0"/>
          <a:ext cx="5181600" cy="251459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75B617-BF30-43D4-B941-2C1382BC5D4A}">
      <dsp:nvSpPr>
        <dsp:cNvPr id="0" name=""/>
        <dsp:cNvSpPr/>
      </dsp:nvSpPr>
      <dsp:spPr>
        <a:xfrm>
          <a:off x="1609718" y="454715"/>
          <a:ext cx="1962150" cy="1376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400" kern="1200" dirty="0" smtClean="0"/>
            <a:t>Atrial </a:t>
          </a:r>
          <a:r>
            <a:rPr lang="en-IN" sz="1400" kern="1200" dirty="0" err="1" smtClean="0"/>
            <a:t>dilataion</a:t>
          </a:r>
          <a:endParaRPr lang="en-IN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400" kern="1200" dirty="0" smtClean="0"/>
            <a:t>Increased stress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400" kern="1200" dirty="0" smtClean="0"/>
            <a:t>Increase LA pressure</a:t>
          </a:r>
          <a:endParaRPr lang="en-IN" sz="1400" kern="1200" dirty="0"/>
        </a:p>
      </dsp:txBody>
      <dsp:txXfrm>
        <a:off x="1676916" y="521913"/>
        <a:ext cx="1827754" cy="1242166"/>
      </dsp:txXfrm>
    </dsp:sp>
    <dsp:sp modelId="{55B67741-1642-469A-A0B3-1BB9C240A5A7}">
      <dsp:nvSpPr>
        <dsp:cNvPr id="0" name=""/>
        <dsp:cNvSpPr/>
      </dsp:nvSpPr>
      <dsp:spPr>
        <a:xfrm>
          <a:off x="4133849" y="152404"/>
          <a:ext cx="1962150" cy="15824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400" kern="1200" dirty="0" smtClean="0"/>
            <a:t>Fibrosis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400" kern="1200" dirty="0" smtClean="0"/>
            <a:t>Ischemia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400" kern="1200" dirty="0" smtClean="0"/>
            <a:t>Hypertrophy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400" kern="1200" dirty="0" smtClean="0"/>
            <a:t>inflammation</a:t>
          </a:r>
          <a:endParaRPr lang="en-IN" sz="1400" kern="1200" dirty="0"/>
        </a:p>
      </dsp:txBody>
      <dsp:txXfrm>
        <a:off x="4211100" y="229655"/>
        <a:ext cx="1807648" cy="14279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diagramLayout" Target="../diagrams/layout2.xml"/><Relationship Id="rId7" Type="http://schemas.openxmlformats.org/officeDocument/2006/relationships/diagramLayout" Target="../diagrams/layout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microsoft.com/office/2007/relationships/diagramDrawing" Target="../diagrams/drawing2.xml"/><Relationship Id="rId4" Type="http://schemas.openxmlformats.org/officeDocument/2006/relationships/diagramQuickStyle" Target="../diagrams/quickStyle2.xml"/><Relationship Id="rId9" Type="http://schemas.openxmlformats.org/officeDocument/2006/relationships/diagramColors" Target="../diagrams/colors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609600"/>
            <a:ext cx="6172200" cy="1056162"/>
          </a:xfrm>
        </p:spPr>
        <p:txBody>
          <a:bodyPr/>
          <a:lstStyle/>
          <a:p>
            <a:r>
              <a:rPr lang="en-US" dirty="0" smtClean="0"/>
              <a:t>ATRIAL FIBRILLATION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                                   DR. RANJITH</a:t>
            </a:r>
          </a:p>
          <a:p>
            <a:r>
              <a:rPr lang="en-US" dirty="0" smtClean="0"/>
              <a:t>                                   SENIOR RESIDENT</a:t>
            </a:r>
          </a:p>
          <a:p>
            <a:r>
              <a:rPr lang="en-US" dirty="0" smtClean="0"/>
              <a:t>                                   DEPT OF CARDIOLOGY</a:t>
            </a:r>
          </a:p>
          <a:p>
            <a:r>
              <a:rPr lang="en-US" dirty="0" smtClean="0"/>
              <a:t>                                   MCH CALICUT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 predisposition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Early onset AF- heritable component </a:t>
            </a:r>
          </a:p>
          <a:p>
            <a:r>
              <a:rPr lang="en-US" dirty="0" smtClean="0"/>
              <a:t>Inherited </a:t>
            </a:r>
            <a:r>
              <a:rPr lang="en-US" dirty="0" err="1" smtClean="0"/>
              <a:t>cardiomyopathies</a:t>
            </a:r>
            <a:r>
              <a:rPr lang="en-US" dirty="0" smtClean="0"/>
              <a:t> or </a:t>
            </a:r>
            <a:r>
              <a:rPr lang="en-US" dirty="0" err="1" smtClean="0"/>
              <a:t>channelopathies</a:t>
            </a:r>
            <a:endParaRPr lang="en-US" dirty="0" smtClean="0"/>
          </a:p>
          <a:p>
            <a:r>
              <a:rPr lang="en-US" dirty="0" smtClean="0"/>
              <a:t>Risk of sudden death</a:t>
            </a:r>
          </a:p>
          <a:p>
            <a:r>
              <a:rPr lang="en-US" dirty="0" smtClean="0"/>
              <a:t>1/3 of patients carry common genetic variants</a:t>
            </a:r>
          </a:p>
          <a:p>
            <a:r>
              <a:rPr lang="en-US" dirty="0" smtClean="0"/>
              <a:t>Most important variant- located close to </a:t>
            </a:r>
            <a:r>
              <a:rPr lang="en-US" i="1" dirty="0" smtClean="0"/>
              <a:t>Pitx2 </a:t>
            </a:r>
            <a:r>
              <a:rPr lang="en-US" dirty="0" smtClean="0"/>
              <a:t>gene on chromosome 4q25</a:t>
            </a:r>
          </a:p>
          <a:p>
            <a:r>
              <a:rPr lang="en-US" dirty="0" smtClean="0"/>
              <a:t>changes in </a:t>
            </a:r>
            <a:r>
              <a:rPr lang="en-US" dirty="0" err="1" smtClean="0"/>
              <a:t>atrial</a:t>
            </a:r>
            <a:r>
              <a:rPr lang="en-US" dirty="0" smtClean="0"/>
              <a:t> action potential, </a:t>
            </a:r>
            <a:r>
              <a:rPr lang="en-US" dirty="0" err="1" smtClean="0"/>
              <a:t>atrial</a:t>
            </a:r>
            <a:r>
              <a:rPr lang="en-US" dirty="0" smtClean="0"/>
              <a:t> </a:t>
            </a:r>
            <a:r>
              <a:rPr lang="en-US" dirty="0" err="1" smtClean="0"/>
              <a:t>remodelling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2957760" y="1295400"/>
            <a:ext cx="3214439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Rhythm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Pharmacological- immediate recurrence- lower</a:t>
            </a:r>
          </a:p>
          <a:p>
            <a:r>
              <a:rPr lang="en-US" dirty="0" smtClean="0"/>
              <a:t>Drug adverse effects</a:t>
            </a:r>
          </a:p>
          <a:p>
            <a:r>
              <a:rPr lang="en-US" dirty="0" smtClean="0"/>
              <a:t>Not as effective as DC </a:t>
            </a:r>
            <a:r>
              <a:rPr lang="en-US" dirty="0" err="1" smtClean="0"/>
              <a:t>cardioversion</a:t>
            </a:r>
            <a:endParaRPr lang="en-US" dirty="0" smtClean="0"/>
          </a:p>
          <a:p>
            <a:r>
              <a:rPr lang="en-US" dirty="0" smtClean="0"/>
              <a:t>Unlikely to be effective if duration &gt;7 days</a:t>
            </a:r>
          </a:p>
          <a:p>
            <a:r>
              <a:rPr lang="en-US" dirty="0" smtClean="0"/>
              <a:t>Restores sinus rhythm in 50% of recent onset AF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891733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Pill in the pocket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patients with infrequent symptomatic episodes of paroxysmal AF</a:t>
            </a:r>
          </a:p>
          <a:p>
            <a:r>
              <a:rPr lang="en-US" dirty="0" smtClean="0"/>
              <a:t>-- a single bolus of oral </a:t>
            </a:r>
            <a:r>
              <a:rPr lang="en-US" dirty="0" err="1" smtClean="0"/>
              <a:t>flecainide</a:t>
            </a:r>
            <a:r>
              <a:rPr lang="en-US" dirty="0" smtClean="0"/>
              <a:t> (200–300 mg) or </a:t>
            </a:r>
            <a:r>
              <a:rPr lang="en-US" dirty="0" err="1" smtClean="0"/>
              <a:t>propafenone</a:t>
            </a:r>
            <a:r>
              <a:rPr lang="en-US" dirty="0" smtClean="0"/>
              <a:t> (450–600 mg)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ELECTRICAL CARDIOVERSION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Synchronized DC shock– quick and effective</a:t>
            </a:r>
          </a:p>
          <a:p>
            <a:r>
              <a:rPr lang="en-US" dirty="0" smtClean="0"/>
              <a:t>Efficacy – 95%</a:t>
            </a:r>
          </a:p>
          <a:p>
            <a:r>
              <a:rPr lang="en-US" dirty="0" smtClean="0"/>
              <a:t>Biphasic waveforms- 150-200 J</a:t>
            </a:r>
          </a:p>
          <a:p>
            <a:r>
              <a:rPr lang="en-US" dirty="0" smtClean="0"/>
              <a:t>Severe </a:t>
            </a:r>
            <a:r>
              <a:rPr lang="en-US" dirty="0" err="1" smtClean="0"/>
              <a:t>haemodynamically</a:t>
            </a:r>
            <a:r>
              <a:rPr lang="en-US" dirty="0" smtClean="0"/>
              <a:t> compromised patients with new-onset AF</a:t>
            </a:r>
          </a:p>
          <a:p>
            <a:r>
              <a:rPr lang="en-US" dirty="0" smtClean="0"/>
              <a:t>Pre-treatment with </a:t>
            </a:r>
            <a:r>
              <a:rPr lang="en-US" dirty="0" err="1" smtClean="0"/>
              <a:t>amiodarone</a:t>
            </a:r>
            <a:r>
              <a:rPr lang="en-US" dirty="0" smtClean="0"/>
              <a:t> (few weeks), </a:t>
            </a:r>
            <a:r>
              <a:rPr lang="en-US" dirty="0" err="1" smtClean="0"/>
              <a:t>Sotalol</a:t>
            </a:r>
            <a:r>
              <a:rPr lang="en-US" dirty="0" smtClean="0"/>
              <a:t>, </a:t>
            </a:r>
            <a:r>
              <a:rPr lang="en-US" dirty="0" err="1" smtClean="0"/>
              <a:t>ibutilide,or</a:t>
            </a:r>
            <a:r>
              <a:rPr lang="en-US" dirty="0" smtClean="0"/>
              <a:t> </a:t>
            </a:r>
            <a:r>
              <a:rPr lang="en-US" dirty="0" err="1" smtClean="0"/>
              <a:t>vernakalant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Anticoagulation in patients undergoing </a:t>
            </a:r>
            <a:r>
              <a:rPr lang="en-US" sz="3600" dirty="0" err="1" smtClean="0"/>
              <a:t>cardioversion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Immediate initiation of anticoagulation</a:t>
            </a:r>
          </a:p>
          <a:p>
            <a:r>
              <a:rPr lang="en-US" dirty="0" smtClean="0"/>
              <a:t>AF &gt;48 hrs—start OAC 3 weeks before and 4 weeks after </a:t>
            </a:r>
            <a:r>
              <a:rPr lang="en-US" dirty="0" err="1" smtClean="0"/>
              <a:t>cardioversion</a:t>
            </a:r>
            <a:r>
              <a:rPr lang="en-US" dirty="0" smtClean="0"/>
              <a:t> (if long term not needed)</a:t>
            </a:r>
          </a:p>
          <a:p>
            <a:r>
              <a:rPr lang="en-US" dirty="0" smtClean="0"/>
              <a:t>TOE- exclude left </a:t>
            </a:r>
            <a:r>
              <a:rPr lang="en-US" dirty="0" err="1" smtClean="0"/>
              <a:t>atrial</a:t>
            </a:r>
            <a:r>
              <a:rPr lang="en-US" dirty="0" smtClean="0"/>
              <a:t> thrombi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4382" y="851567"/>
            <a:ext cx="7499017" cy="539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Long term anti arrhythmic drug therapy</a:t>
            </a:r>
            <a:endParaRPr lang="en-US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1281112" y="2570162"/>
            <a:ext cx="58197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Shorter duration of </a:t>
            </a:r>
            <a:r>
              <a:rPr lang="en-US" dirty="0" err="1" smtClean="0"/>
              <a:t>antiarrhythmic</a:t>
            </a:r>
            <a:r>
              <a:rPr lang="en-US" dirty="0" smtClean="0"/>
              <a:t> drug therapy seems desirable.</a:t>
            </a:r>
          </a:p>
          <a:p>
            <a:r>
              <a:rPr lang="en-US" dirty="0" smtClean="0"/>
              <a:t>Short -term treatment with </a:t>
            </a:r>
            <a:r>
              <a:rPr lang="en-US" dirty="0" err="1" smtClean="0"/>
              <a:t>flecainide</a:t>
            </a:r>
            <a:r>
              <a:rPr lang="en-US" dirty="0" smtClean="0"/>
              <a:t> for 4 weeks after </a:t>
            </a:r>
            <a:r>
              <a:rPr lang="en-US" dirty="0" err="1" smtClean="0"/>
              <a:t>cardioversion</a:t>
            </a:r>
            <a:r>
              <a:rPr lang="en-US" dirty="0" smtClean="0"/>
              <a:t> of AF --prevented most (80%) AF recurrences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r="-948" b="45099"/>
          <a:stretch>
            <a:fillRect/>
          </a:stretch>
        </p:blipFill>
        <p:spPr bwMode="auto">
          <a:xfrm>
            <a:off x="1" y="1524000"/>
            <a:ext cx="8839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Mechanisms leading to AF</a:t>
            </a:r>
            <a:endParaRPr lang="en-US" sz="3600" dirty="0"/>
          </a:p>
        </p:txBody>
      </p:sp>
      <p:pic>
        <p:nvPicPr>
          <p:cNvPr id="8194" name="Picture 2" descr="C:\Users\admin\Desktop\mechanism of AF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3574" y="990600"/>
            <a:ext cx="6981226" cy="55269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t="54922"/>
          <a:stretch>
            <a:fillRect/>
          </a:stretch>
        </p:blipFill>
        <p:spPr bwMode="auto">
          <a:xfrm>
            <a:off x="1066800" y="1981200"/>
            <a:ext cx="659551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 smtClean="0"/>
              <a:t>Other drugs with </a:t>
            </a:r>
            <a:r>
              <a:rPr lang="en-US" sz="2700" dirty="0" err="1" smtClean="0"/>
              <a:t>antiarrythmic</a:t>
            </a:r>
            <a:r>
              <a:rPr lang="en-US" sz="2700" dirty="0" smtClean="0"/>
              <a:t> effects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Ranolazine</a:t>
            </a:r>
            <a:r>
              <a:rPr lang="en-US" dirty="0" smtClean="0"/>
              <a:t> – inhibits sodium and </a:t>
            </a:r>
            <a:r>
              <a:rPr lang="en-US" dirty="0" err="1" smtClean="0"/>
              <a:t>potasium</a:t>
            </a:r>
            <a:r>
              <a:rPr lang="en-US" dirty="0" smtClean="0"/>
              <a:t> currents and increase glucose metabolism at the expense of FA metabolism</a:t>
            </a:r>
          </a:p>
          <a:p>
            <a:r>
              <a:rPr lang="en-US" dirty="0" smtClean="0"/>
              <a:t>Fewer episodes of AF</a:t>
            </a:r>
          </a:p>
          <a:p>
            <a:r>
              <a:rPr lang="en-US" dirty="0" smtClean="0"/>
              <a:t>might enhance the </a:t>
            </a:r>
            <a:r>
              <a:rPr lang="en-US" dirty="0" err="1" smtClean="0"/>
              <a:t>antiarrhythmic</a:t>
            </a:r>
            <a:r>
              <a:rPr lang="en-US" dirty="0" smtClean="0"/>
              <a:t> effect of </a:t>
            </a:r>
            <a:r>
              <a:rPr lang="en-US" dirty="0" err="1" smtClean="0"/>
              <a:t>amiodarone</a:t>
            </a:r>
            <a:r>
              <a:rPr lang="en-US" dirty="0" smtClean="0"/>
              <a:t> for </a:t>
            </a:r>
            <a:r>
              <a:rPr lang="en-US" dirty="0" err="1" smtClean="0"/>
              <a:t>cardioversion</a:t>
            </a:r>
            <a:endParaRPr lang="en-US" dirty="0" smtClean="0"/>
          </a:p>
          <a:p>
            <a:r>
              <a:rPr lang="en-US" dirty="0" smtClean="0"/>
              <a:t>Insufficient evidence to recommend </a:t>
            </a:r>
            <a:r>
              <a:rPr lang="en-US" dirty="0" err="1" smtClean="0"/>
              <a:t>ranolazine</a:t>
            </a:r>
            <a:r>
              <a:rPr lang="en-US" dirty="0" smtClean="0"/>
              <a:t> as an </a:t>
            </a:r>
            <a:r>
              <a:rPr lang="en-US" dirty="0" err="1" smtClean="0"/>
              <a:t>antiarrhythmic</a:t>
            </a:r>
            <a:r>
              <a:rPr lang="en-US" dirty="0" smtClean="0"/>
              <a:t> drug, alone or in combination</a:t>
            </a:r>
          </a:p>
          <a:p>
            <a:r>
              <a:rPr lang="en-US" dirty="0" err="1" smtClean="0"/>
              <a:t>Ivabradine</a:t>
            </a:r>
            <a:r>
              <a:rPr lang="en-US" dirty="0" smtClean="0"/>
              <a:t> -- increases the risk of AF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dirty="0" smtClean="0"/>
              <a:t>Other drugs with </a:t>
            </a:r>
            <a:r>
              <a:rPr lang="en-US" sz="2700" dirty="0" err="1" smtClean="0"/>
              <a:t>antiarrythmic</a:t>
            </a:r>
            <a:r>
              <a:rPr lang="en-US" sz="2700" dirty="0" smtClean="0"/>
              <a:t> effects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ACE inhibitors or ARBs appear to prevent new-onset AF--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Patients with LV dysfunction 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Hypertensive patients with LV hypertrophy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No direct </a:t>
            </a:r>
            <a:r>
              <a:rPr lang="en-US" dirty="0" err="1" smtClean="0"/>
              <a:t>antiarrhythmic</a:t>
            </a:r>
            <a:r>
              <a:rPr lang="en-US" dirty="0" smtClean="0"/>
              <a:t> effect</a:t>
            </a:r>
          </a:p>
          <a:p>
            <a:r>
              <a:rPr lang="en-US" dirty="0" smtClean="0"/>
              <a:t>Add ACEI or ARB to </a:t>
            </a:r>
            <a:r>
              <a:rPr lang="en-US" dirty="0" err="1" smtClean="0"/>
              <a:t>antiarrhythmic</a:t>
            </a:r>
            <a:r>
              <a:rPr lang="en-US" dirty="0" smtClean="0"/>
              <a:t> drugs to reduce AF recurrences after </a:t>
            </a:r>
            <a:r>
              <a:rPr lang="en-US" dirty="0" err="1" smtClean="0"/>
              <a:t>cardioversion</a:t>
            </a:r>
            <a:endParaRPr lang="en-US" dirty="0" smtClean="0"/>
          </a:p>
          <a:p>
            <a:r>
              <a:rPr lang="en-US" dirty="0" smtClean="0"/>
              <a:t>Beta blockers</a:t>
            </a:r>
          </a:p>
          <a:p>
            <a:r>
              <a:rPr lang="en-US" dirty="0" err="1" smtClean="0"/>
              <a:t>Statins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2133600"/>
            <a:ext cx="84005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76400"/>
            <a:ext cx="7464757" cy="411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685800" y="5029200"/>
            <a:ext cx="68580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1257300" y="1905000"/>
            <a:ext cx="6591300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1219200" y="3124200"/>
            <a:ext cx="61722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1276350" y="2286001"/>
            <a:ext cx="657225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b="48672"/>
          <a:stretch>
            <a:fillRect/>
          </a:stretch>
        </p:blipFill>
        <p:spPr bwMode="auto">
          <a:xfrm>
            <a:off x="838200" y="2209800"/>
            <a:ext cx="6510337" cy="292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990600" y="3733800"/>
            <a:ext cx="60198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t="50043"/>
          <a:stretch>
            <a:fillRect/>
          </a:stretch>
        </p:blipFill>
        <p:spPr bwMode="auto">
          <a:xfrm>
            <a:off x="1066800" y="2438400"/>
            <a:ext cx="63150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Catheter ablation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Isolation of pulmonary veins</a:t>
            </a:r>
          </a:p>
          <a:p>
            <a:r>
              <a:rPr lang="en-US" dirty="0" smtClean="0"/>
              <a:t>Ablation of posterior left </a:t>
            </a:r>
            <a:r>
              <a:rPr lang="en-US" dirty="0" err="1" smtClean="0"/>
              <a:t>atrial</a:t>
            </a:r>
            <a:r>
              <a:rPr lang="en-US" dirty="0" smtClean="0"/>
              <a:t> wall</a:t>
            </a:r>
          </a:p>
          <a:p>
            <a:r>
              <a:rPr lang="en-US" dirty="0" smtClean="0"/>
              <a:t>More effective than AAD in maintaining SR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 of AF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476715586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Catheter ablation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Symptomatic paroxysmal, persistent, and long standing persistent AF </a:t>
            </a:r>
          </a:p>
          <a:p>
            <a:r>
              <a:rPr lang="en-US" dirty="0" smtClean="0"/>
              <a:t>Second -line treatment after failure of or intolerance to AAD</a:t>
            </a:r>
          </a:p>
          <a:p>
            <a:r>
              <a:rPr lang="en-US" dirty="0" smtClean="0"/>
              <a:t>Complication rates are similar</a:t>
            </a:r>
          </a:p>
          <a:p>
            <a:r>
              <a:rPr lang="en-US" dirty="0" smtClean="0"/>
              <a:t>Lower recurrence rates </a:t>
            </a:r>
          </a:p>
          <a:p>
            <a:r>
              <a:rPr lang="en-US" dirty="0" smtClean="0"/>
              <a:t>Symptomatic recurrence after AAD—better SR maintenance after ablation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First line therapy-</a:t>
            </a:r>
          </a:p>
          <a:p>
            <a:r>
              <a:rPr lang="en-US" dirty="0" smtClean="0"/>
              <a:t>Patients &lt;35 years- symptomatic AF</a:t>
            </a:r>
          </a:p>
          <a:p>
            <a:r>
              <a:rPr lang="en-US" dirty="0" smtClean="0"/>
              <a:t>Sinus node dysfunction- in whom AAD may lead to PPI</a:t>
            </a:r>
          </a:p>
          <a:p>
            <a:r>
              <a:rPr lang="en-US" dirty="0" smtClean="0"/>
              <a:t>Aversion to drug therapy</a:t>
            </a:r>
          </a:p>
          <a:p>
            <a:endParaRPr lang="en-US" dirty="0" smtClean="0"/>
          </a:p>
          <a:p>
            <a:r>
              <a:rPr lang="en-US" dirty="0" smtClean="0"/>
              <a:t>Contraindicated in patients with left </a:t>
            </a:r>
            <a:r>
              <a:rPr lang="en-US" dirty="0" err="1" smtClean="0"/>
              <a:t>atrial</a:t>
            </a:r>
            <a:r>
              <a:rPr lang="en-US" dirty="0" smtClean="0"/>
              <a:t> thrombus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Complete pulmonary vein isolation on </a:t>
            </a:r>
            <a:r>
              <a:rPr lang="en-US" dirty="0" err="1" smtClean="0"/>
              <a:t>atrial</a:t>
            </a:r>
            <a:r>
              <a:rPr lang="en-US" dirty="0" smtClean="0"/>
              <a:t> level</a:t>
            </a:r>
          </a:p>
          <a:p>
            <a:r>
              <a:rPr lang="en-US" dirty="0" smtClean="0"/>
              <a:t>RF ablation, </a:t>
            </a:r>
            <a:r>
              <a:rPr lang="en-US" dirty="0" err="1" smtClean="0"/>
              <a:t>cryoballoon</a:t>
            </a:r>
            <a:r>
              <a:rPr lang="en-US" dirty="0" smtClean="0"/>
              <a:t> ablation</a:t>
            </a:r>
          </a:p>
          <a:p>
            <a:r>
              <a:rPr lang="en-US" dirty="0" smtClean="0"/>
              <a:t>Paroxysmal  as well as persistent AF</a:t>
            </a:r>
          </a:p>
          <a:p>
            <a:r>
              <a:rPr lang="en-US" dirty="0" smtClean="0"/>
              <a:t>Left </a:t>
            </a:r>
            <a:r>
              <a:rPr lang="en-US" dirty="0" err="1" smtClean="0"/>
              <a:t>atrial</a:t>
            </a:r>
            <a:r>
              <a:rPr lang="en-US" dirty="0" smtClean="0"/>
              <a:t> macro re-entrant tachycardia after PVI (5%)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Catheter ablation</a:t>
            </a:r>
            <a:endParaRPr lang="en-US" dirty="0"/>
          </a:p>
        </p:txBody>
      </p:sp>
      <p:pic>
        <p:nvPicPr>
          <p:cNvPr id="4098" name="Picture 2" descr="C:\Users\admin\Desktop\cather ablation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8626" y="1993614"/>
            <a:ext cx="7144748" cy="4086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\Desktop\af ablation.jpe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62760" y="1600200"/>
            <a:ext cx="3856479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Better rhythm control– younger patients, short history, absence of significant heart disease</a:t>
            </a:r>
          </a:p>
          <a:p>
            <a:r>
              <a:rPr lang="en-US" dirty="0" smtClean="0"/>
              <a:t>Sinus rhythm without severely symptomatic recurrences of AF --70% of patients with paroxysmal AF and around 50% in persistent AF</a:t>
            </a:r>
          </a:p>
          <a:p>
            <a:r>
              <a:rPr lang="en-US" dirty="0" smtClean="0"/>
              <a:t>Very late recurrence of AF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COMPLICATIONS</a:t>
            </a:r>
            <a:endParaRPr lang="en-US" sz="36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600200"/>
            <a:ext cx="419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Stroke– 1</a:t>
            </a:r>
            <a:r>
              <a:rPr lang="en-US" baseline="30000" dirty="0" smtClean="0"/>
              <a:t>st</a:t>
            </a:r>
            <a:r>
              <a:rPr lang="en-US" dirty="0" smtClean="0"/>
              <a:t> week highest risk</a:t>
            </a:r>
          </a:p>
          <a:p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Atrio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esophageal fistula—triad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Infection without focus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 smtClean="0"/>
              <a:t>Retrosternal</a:t>
            </a:r>
            <a:r>
              <a:rPr lang="en-US" dirty="0" smtClean="0"/>
              <a:t> pain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Stroke or TIA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 of AF in HF patients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Catheter ablation- reduces recurrent AF in patients with </a:t>
            </a:r>
            <a:r>
              <a:rPr lang="en-US" dirty="0" err="1" smtClean="0"/>
              <a:t>HFrEF</a:t>
            </a:r>
            <a:endParaRPr lang="en-US" dirty="0" smtClean="0"/>
          </a:p>
          <a:p>
            <a:r>
              <a:rPr lang="en-US" dirty="0" smtClean="0"/>
              <a:t>Improved LV function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approaches to </a:t>
            </a:r>
            <a:r>
              <a:rPr lang="en-US" dirty="0" err="1" smtClean="0"/>
              <a:t>af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Cut and sew Maze procedure</a:t>
            </a:r>
          </a:p>
          <a:p>
            <a:r>
              <a:rPr lang="en-US" dirty="0" smtClean="0"/>
              <a:t>12 </a:t>
            </a:r>
            <a:r>
              <a:rPr lang="en-US" dirty="0" err="1" smtClean="0"/>
              <a:t>atrial</a:t>
            </a:r>
            <a:r>
              <a:rPr lang="en-US" dirty="0" smtClean="0"/>
              <a:t> incisions- isolate PV and create lines of block in left and right atrium</a:t>
            </a:r>
          </a:p>
          <a:p>
            <a:r>
              <a:rPr lang="en-US" dirty="0" err="1" smtClean="0"/>
              <a:t>Atrial</a:t>
            </a:r>
            <a:r>
              <a:rPr lang="en-US" dirty="0" smtClean="0"/>
              <a:t> appendages are excised</a:t>
            </a:r>
          </a:p>
          <a:p>
            <a:r>
              <a:rPr lang="en-US" dirty="0" smtClean="0"/>
              <a:t>Long term freedom from AF- 70-95 %</a:t>
            </a:r>
          </a:p>
          <a:p>
            <a:r>
              <a:rPr lang="en-US" dirty="0" smtClean="0"/>
              <a:t>Success rate lower- large atrium, persistent AF  for many years</a:t>
            </a:r>
          </a:p>
          <a:p>
            <a:r>
              <a:rPr lang="en-US" dirty="0" smtClean="0"/>
              <a:t> mortality 1-2 %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ATRIAL STRUCTURAL ABNORMALITIES</a:t>
            </a:r>
            <a:endParaRPr lang="en-IN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2259064108"/>
              </p:ext>
            </p:extLst>
          </p:nvPr>
        </p:nvGraphicFramePr>
        <p:xfrm>
          <a:off x="609600" y="2133600"/>
          <a:ext cx="7467600" cy="1901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ight Arrow 4"/>
          <p:cNvSpPr/>
          <p:nvPr/>
        </p:nvSpPr>
        <p:spPr>
          <a:xfrm>
            <a:off x="2819400" y="2944091"/>
            <a:ext cx="533400" cy="30480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Left Arrow 5"/>
          <p:cNvSpPr/>
          <p:nvPr/>
        </p:nvSpPr>
        <p:spPr>
          <a:xfrm>
            <a:off x="5257800" y="2971800"/>
            <a:ext cx="457200" cy="304800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3923860398"/>
              </p:ext>
            </p:extLst>
          </p:nvPr>
        </p:nvGraphicFramePr>
        <p:xfrm>
          <a:off x="1524000" y="3733800"/>
          <a:ext cx="60960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Right Arrow 7"/>
          <p:cNvSpPr/>
          <p:nvPr/>
        </p:nvSpPr>
        <p:spPr>
          <a:xfrm>
            <a:off x="5181600" y="4419600"/>
            <a:ext cx="533400" cy="38100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Down Arrow 8"/>
          <p:cNvSpPr/>
          <p:nvPr/>
        </p:nvSpPr>
        <p:spPr>
          <a:xfrm>
            <a:off x="4038600" y="3581400"/>
            <a:ext cx="304800" cy="45720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8485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Maze procedure</a:t>
            </a:r>
            <a:endParaRPr lang="en-US" dirty="0"/>
          </a:p>
        </p:txBody>
      </p:sp>
      <p:pic>
        <p:nvPicPr>
          <p:cNvPr id="5122" name="Picture 2" descr="C:\Users\admin\Desktop\maze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66875" y="2286000"/>
            <a:ext cx="5048250" cy="3198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AF incidence 2% per year</a:t>
            </a:r>
          </a:p>
          <a:p>
            <a:r>
              <a:rPr lang="en-US" dirty="0" smtClean="0"/>
              <a:t>AF increased mortality(3% </a:t>
            </a:r>
            <a:r>
              <a:rPr lang="en-US" dirty="0" err="1" smtClean="0"/>
              <a:t>vs</a:t>
            </a:r>
            <a:r>
              <a:rPr lang="en-US" dirty="0" smtClean="0"/>
              <a:t> 1%/yr)</a:t>
            </a:r>
          </a:p>
          <a:p>
            <a:r>
              <a:rPr lang="en-US" dirty="0" smtClean="0"/>
              <a:t>Risk worse in patients with outflow obstruction and AF before 50 yrs</a:t>
            </a:r>
          </a:p>
          <a:p>
            <a:r>
              <a:rPr lang="en-US" dirty="0" smtClean="0"/>
              <a:t>High stroke risk</a:t>
            </a:r>
          </a:p>
          <a:p>
            <a:r>
              <a:rPr lang="en-US" dirty="0" smtClean="0"/>
              <a:t>Rhythm control strategy preferred</a:t>
            </a:r>
          </a:p>
          <a:p>
            <a:r>
              <a:rPr lang="en-US" dirty="0" err="1" smtClean="0"/>
              <a:t>Digoxin</a:t>
            </a:r>
            <a:r>
              <a:rPr lang="en-US" dirty="0" smtClean="0"/>
              <a:t> avoided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HCM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981200"/>
            <a:ext cx="7543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838200" y="2743200"/>
            <a:ext cx="54864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AF complicating ACS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Incidence of AF in patients with ACS -10-21%</a:t>
            </a:r>
          </a:p>
          <a:p>
            <a:r>
              <a:rPr lang="en-US" dirty="0" smtClean="0"/>
              <a:t>Increases with age and severity of MI</a:t>
            </a:r>
          </a:p>
          <a:p>
            <a:r>
              <a:rPr lang="en-US" dirty="0" smtClean="0"/>
              <a:t>Patients who develop AF during hospitalization have a worse prognosis than those with AF on admission</a:t>
            </a:r>
          </a:p>
          <a:p>
            <a:r>
              <a:rPr lang="en-US" dirty="0" smtClean="0"/>
              <a:t>Independent predictor of poor </a:t>
            </a:r>
            <a:r>
              <a:rPr lang="en-US" dirty="0" smtClean="0"/>
              <a:t>long term </a:t>
            </a:r>
            <a:r>
              <a:rPr lang="en-US" dirty="0" smtClean="0"/>
              <a:t>outcome in patients with ACS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Anticoagulation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NOAC not recommended</a:t>
            </a:r>
          </a:p>
          <a:p>
            <a:r>
              <a:rPr lang="en-US" dirty="0" smtClean="0"/>
              <a:t>Urgent DC </a:t>
            </a:r>
            <a:r>
              <a:rPr lang="en-US" dirty="0" err="1" smtClean="0"/>
              <a:t>cardioversion</a:t>
            </a:r>
            <a:r>
              <a:rPr lang="en-US" dirty="0" smtClean="0"/>
              <a:t> of ACS presenting with new onset AF and intractable ischemia, hemodynamic </a:t>
            </a:r>
            <a:r>
              <a:rPr lang="en-US" dirty="0" err="1" smtClean="0"/>
              <a:t>instablity</a:t>
            </a:r>
            <a:r>
              <a:rPr lang="en-US" dirty="0" smtClean="0"/>
              <a:t> or inadequate rate control</a:t>
            </a:r>
          </a:p>
          <a:p>
            <a:r>
              <a:rPr lang="en-US" dirty="0" smtClean="0"/>
              <a:t>IV beta blocker- rate control</a:t>
            </a:r>
          </a:p>
          <a:p>
            <a:r>
              <a:rPr lang="en-US" dirty="0" smtClean="0"/>
              <a:t>IV </a:t>
            </a:r>
            <a:r>
              <a:rPr lang="en-US" dirty="0" err="1" smtClean="0"/>
              <a:t>amiodarone</a:t>
            </a:r>
            <a:endParaRPr lang="en-US" dirty="0" smtClean="0"/>
          </a:p>
          <a:p>
            <a:r>
              <a:rPr lang="en-US" dirty="0" smtClean="0"/>
              <a:t>ACE inhibitors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Hyperthyroidism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AF – most common arrhythmia (5-15%)</a:t>
            </a:r>
          </a:p>
          <a:p>
            <a:r>
              <a:rPr lang="en-US" dirty="0" err="1" smtClean="0"/>
              <a:t>Euthyroid</a:t>
            </a:r>
            <a:r>
              <a:rPr lang="en-US" dirty="0" smtClean="0"/>
              <a:t> state- sinus rhythm</a:t>
            </a:r>
          </a:p>
          <a:p>
            <a:r>
              <a:rPr lang="en-US" dirty="0" smtClean="0"/>
              <a:t>Beta blockers and CCB</a:t>
            </a:r>
          </a:p>
          <a:p>
            <a:r>
              <a:rPr lang="en-US" dirty="0" smtClean="0"/>
              <a:t>Anticoagulation guided by CHA</a:t>
            </a:r>
            <a:r>
              <a:rPr lang="en-US" sz="1600" dirty="0" smtClean="0"/>
              <a:t>2</a:t>
            </a:r>
            <a:r>
              <a:rPr lang="en-US" dirty="0" smtClean="0"/>
              <a:t>DS</a:t>
            </a:r>
            <a:r>
              <a:rPr lang="en-US" sz="1600" dirty="0" smtClean="0"/>
              <a:t>2</a:t>
            </a:r>
            <a:r>
              <a:rPr lang="en-US" dirty="0" smtClean="0"/>
              <a:t>VASc</a:t>
            </a:r>
          </a:p>
          <a:p>
            <a:r>
              <a:rPr lang="en-US" dirty="0" smtClean="0"/>
              <a:t>Long term </a:t>
            </a:r>
            <a:r>
              <a:rPr lang="en-US" dirty="0" err="1" smtClean="0"/>
              <a:t>amiodarone</a:t>
            </a:r>
            <a:r>
              <a:rPr lang="en-US" dirty="0" smtClean="0"/>
              <a:t>- hyperthyroidism and </a:t>
            </a:r>
            <a:r>
              <a:rPr lang="en-US" dirty="0" err="1" smtClean="0"/>
              <a:t>thyrotoxicosis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Pulmonary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CCB</a:t>
            </a:r>
          </a:p>
          <a:p>
            <a:r>
              <a:rPr lang="en-US" dirty="0" smtClean="0"/>
              <a:t>DC </a:t>
            </a:r>
            <a:r>
              <a:rPr lang="en-US" dirty="0" err="1" smtClean="0"/>
              <a:t>cardioversion</a:t>
            </a:r>
            <a:r>
              <a:rPr lang="en-US" dirty="0" smtClean="0"/>
              <a:t> - unstable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WPW and pre excitation syndrome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Risk of VF</a:t>
            </a:r>
          </a:p>
          <a:p>
            <a:r>
              <a:rPr lang="en-US" dirty="0" smtClean="0"/>
              <a:t>Risk of AF over 10 years in patients with WPW- 15%</a:t>
            </a:r>
          </a:p>
          <a:p>
            <a:r>
              <a:rPr lang="en-US" dirty="0" smtClean="0"/>
              <a:t>Patients with short </a:t>
            </a:r>
            <a:r>
              <a:rPr lang="en-US" dirty="0" err="1" smtClean="0"/>
              <a:t>anterograde</a:t>
            </a:r>
            <a:r>
              <a:rPr lang="en-US" dirty="0" smtClean="0"/>
              <a:t> refractory period &lt;250 ms and multiple AP-risk of VF</a:t>
            </a:r>
          </a:p>
          <a:p>
            <a:r>
              <a:rPr lang="en-US" dirty="0" smtClean="0"/>
              <a:t>Catheter ablation of AP- recommended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 patients surviving sudden cardiac death- urgent catheter ablation</a:t>
            </a:r>
          </a:p>
          <a:p>
            <a:r>
              <a:rPr lang="en-US" dirty="0" smtClean="0"/>
              <a:t>Risk markers for SCD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Documented Short </a:t>
            </a:r>
            <a:r>
              <a:rPr lang="en-US" dirty="0" err="1" smtClean="0"/>
              <a:t>preexcited</a:t>
            </a:r>
            <a:r>
              <a:rPr lang="en-US" dirty="0" smtClean="0"/>
              <a:t> </a:t>
            </a:r>
            <a:r>
              <a:rPr lang="en-US" dirty="0" smtClean="0"/>
              <a:t>R</a:t>
            </a:r>
            <a:r>
              <a:rPr lang="en-US" dirty="0" smtClean="0"/>
              <a:t>R </a:t>
            </a:r>
            <a:r>
              <a:rPr lang="en-US" dirty="0" smtClean="0"/>
              <a:t>interval &lt;250ms-spontaneous or induced AF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Symptomatic tachycardia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Multiple AP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 smtClean="0"/>
              <a:t>Ebstein’s</a:t>
            </a:r>
            <a:r>
              <a:rPr lang="en-US" dirty="0" smtClean="0"/>
              <a:t> anomaly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Unstable patients- DC </a:t>
            </a:r>
            <a:r>
              <a:rPr lang="en-US" dirty="0" err="1" smtClean="0"/>
              <a:t>cardioversion</a:t>
            </a:r>
            <a:endParaRPr lang="en-US" dirty="0" smtClean="0"/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IV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Ibutilide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or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Procainamide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en-US" dirty="0" err="1" smtClean="0"/>
              <a:t>hemodynamically</a:t>
            </a:r>
            <a:r>
              <a:rPr lang="en-US" dirty="0" smtClean="0"/>
              <a:t> stable patients- slow conduction over AP, slow ventricular rate and might convert to SR</a:t>
            </a:r>
          </a:p>
          <a:p>
            <a:r>
              <a:rPr lang="en-US" dirty="0" err="1" smtClean="0"/>
              <a:t>Verapamil</a:t>
            </a:r>
            <a:r>
              <a:rPr lang="en-US" dirty="0" smtClean="0"/>
              <a:t>, </a:t>
            </a:r>
            <a:r>
              <a:rPr lang="en-US" dirty="0" err="1" smtClean="0"/>
              <a:t>diltiazem</a:t>
            </a:r>
            <a:r>
              <a:rPr lang="en-US" dirty="0" smtClean="0"/>
              <a:t>, adenosine, </a:t>
            </a:r>
            <a:r>
              <a:rPr lang="en-US" dirty="0" err="1" smtClean="0"/>
              <a:t>digoxin</a:t>
            </a:r>
            <a:r>
              <a:rPr lang="en-US" dirty="0" smtClean="0"/>
              <a:t>, IV </a:t>
            </a:r>
            <a:r>
              <a:rPr lang="en-US" dirty="0" err="1" smtClean="0"/>
              <a:t>amiodarone</a:t>
            </a:r>
            <a:r>
              <a:rPr lang="en-US" dirty="0" smtClean="0"/>
              <a:t>- avoided</a:t>
            </a:r>
          </a:p>
          <a:p>
            <a:r>
              <a:rPr lang="en-US" dirty="0" smtClean="0"/>
              <a:t>Oral </a:t>
            </a:r>
            <a:r>
              <a:rPr lang="en-US" dirty="0" err="1" smtClean="0"/>
              <a:t>amiodarone</a:t>
            </a:r>
            <a:r>
              <a:rPr lang="en-US" dirty="0" smtClean="0"/>
              <a:t> – slow or block AP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Cardiac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Hypertension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CAD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 smtClean="0"/>
              <a:t>Valvular</a:t>
            </a:r>
            <a:r>
              <a:rPr lang="en-US" dirty="0" smtClean="0"/>
              <a:t> heart disease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HF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Dilated Cardiomyopathy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HCM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Constrictive pericarditis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Infiltrative diseases- </a:t>
            </a:r>
            <a:r>
              <a:rPr lang="en-US" dirty="0" err="1" smtClean="0"/>
              <a:t>sarcoidosis</a:t>
            </a:r>
            <a:r>
              <a:rPr lang="en-US" dirty="0" smtClean="0"/>
              <a:t>, hemochromatosis, amyloidosis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Cardiac tumors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Anti arrhythmic acting on AP and AV node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2286000"/>
          <a:ext cx="6096000" cy="2570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Affected tissue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Drugs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Accessory pathway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Class IA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AV node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Class II</a:t>
                      </a:r>
                    </a:p>
                    <a:p>
                      <a:r>
                        <a:rPr lang="en-US" dirty="0" smtClean="0"/>
                        <a:t>Class IV</a:t>
                      </a:r>
                    </a:p>
                    <a:p>
                      <a:r>
                        <a:rPr lang="en-US" dirty="0" smtClean="0"/>
                        <a:t>Adenosine</a:t>
                      </a:r>
                    </a:p>
                    <a:p>
                      <a:r>
                        <a:rPr lang="en-US" dirty="0" smtClean="0"/>
                        <a:t>Digitalis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Class</a:t>
                      </a:r>
                      <a:r>
                        <a:rPr lang="en-US" baseline="0" dirty="0" smtClean="0"/>
                        <a:t> IC</a:t>
                      </a:r>
                    </a:p>
                    <a:p>
                      <a:r>
                        <a:rPr lang="en-US" baseline="0" dirty="0" smtClean="0"/>
                        <a:t>Class III (</a:t>
                      </a:r>
                      <a:r>
                        <a:rPr lang="en-US" baseline="0" dirty="0" err="1" smtClean="0"/>
                        <a:t>amiodarone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2438400"/>
            <a:ext cx="833205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533400" y="3048000"/>
            <a:ext cx="41148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Heart failure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Patients with HF high risk of AF</a:t>
            </a:r>
          </a:p>
          <a:p>
            <a:r>
              <a:rPr lang="en-US" dirty="0" smtClean="0"/>
              <a:t>Direct relationship between NYHA class and prevalence of AF</a:t>
            </a:r>
          </a:p>
          <a:p>
            <a:r>
              <a:rPr lang="en-US" dirty="0" smtClean="0"/>
              <a:t>4%-NYHA class I</a:t>
            </a:r>
          </a:p>
          <a:p>
            <a:r>
              <a:rPr lang="en-US" dirty="0" smtClean="0"/>
              <a:t>40% NYHA class IV</a:t>
            </a:r>
          </a:p>
          <a:p>
            <a:r>
              <a:rPr lang="en-US" dirty="0" smtClean="0"/>
              <a:t>Most patients --AF and HF can be expected to be candidates for systemic anticoagulation unless contraindicated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Patients who develop HF as a result of AF-- rhythm-control strategy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Patient who presents with newly detected HF in the presence of AF with FVR should be presumed to have a rate-related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cardiomyopathy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until proven otherwise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Rate control of the patient’s AF to see if HF and EF improve</a:t>
            </a:r>
          </a:p>
          <a:p>
            <a:r>
              <a:rPr lang="en-US" dirty="0" smtClean="0"/>
              <a:t>The other is to attempt to restore and maintain sinus rhythm</a:t>
            </a:r>
          </a:p>
          <a:p>
            <a:r>
              <a:rPr lang="en-US" dirty="0" smtClean="0"/>
              <a:t>Initiate </a:t>
            </a:r>
            <a:r>
              <a:rPr lang="en-US" dirty="0" err="1" smtClean="0"/>
              <a:t>amiodarone</a:t>
            </a:r>
            <a:r>
              <a:rPr lang="en-US" dirty="0" smtClean="0"/>
              <a:t> and then arrange for </a:t>
            </a:r>
            <a:r>
              <a:rPr lang="en-US" dirty="0" err="1" smtClean="0"/>
              <a:t>cardioversion</a:t>
            </a:r>
            <a:r>
              <a:rPr lang="en-US" dirty="0" smtClean="0"/>
              <a:t> a month later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patients with HF who develop AF--rhythm-control strategy is not superior to a rate-control strategy</a:t>
            </a:r>
          </a:p>
          <a:p>
            <a:r>
              <a:rPr lang="en-US" dirty="0" smtClean="0"/>
              <a:t>AF catheter ablation in patients with HF may lead to an improvement in LV function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Rate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Beta blockers</a:t>
            </a:r>
          </a:p>
          <a:p>
            <a:r>
              <a:rPr lang="en-US" dirty="0" err="1" smtClean="0"/>
              <a:t>Digoxin</a:t>
            </a:r>
            <a:r>
              <a:rPr lang="en-US" dirty="0" smtClean="0"/>
              <a:t> may be added</a:t>
            </a:r>
          </a:p>
          <a:p>
            <a:r>
              <a:rPr lang="en-US" dirty="0" smtClean="0"/>
              <a:t>CCB- used with caution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admin\Desktop\managemnet of Acte AF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73078" y="1295400"/>
            <a:ext cx="7397844" cy="4830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582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Postoperative cardiac and thoracic surgery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Postop</a:t>
            </a:r>
            <a:r>
              <a:rPr lang="en-US" dirty="0" smtClean="0"/>
              <a:t> AF- 25-50% after open heart surgery</a:t>
            </a:r>
          </a:p>
          <a:p>
            <a:r>
              <a:rPr lang="en-US" dirty="0" smtClean="0"/>
              <a:t>Beta blockers, CCB, </a:t>
            </a:r>
            <a:r>
              <a:rPr lang="en-US" dirty="0" err="1" smtClean="0"/>
              <a:t>amiodarone</a:t>
            </a:r>
            <a:r>
              <a:rPr lang="en-US" dirty="0" smtClean="0"/>
              <a:t>– </a:t>
            </a:r>
            <a:r>
              <a:rPr lang="en-US" dirty="0" err="1" smtClean="0"/>
              <a:t>postop</a:t>
            </a:r>
            <a:r>
              <a:rPr lang="en-US" dirty="0" smtClean="0"/>
              <a:t> &amp; </a:t>
            </a:r>
            <a:r>
              <a:rPr lang="en-US" dirty="0" err="1" smtClean="0"/>
              <a:t>preop</a:t>
            </a:r>
            <a:endParaRPr lang="en-US" dirty="0" smtClean="0"/>
          </a:p>
          <a:p>
            <a:r>
              <a:rPr lang="en-US" dirty="0" smtClean="0"/>
              <a:t>CABG- </a:t>
            </a:r>
            <a:r>
              <a:rPr lang="en-US" dirty="0" err="1" smtClean="0"/>
              <a:t>preop</a:t>
            </a:r>
            <a:r>
              <a:rPr lang="en-US" dirty="0" smtClean="0"/>
              <a:t> </a:t>
            </a:r>
            <a:r>
              <a:rPr lang="en-US" dirty="0" err="1" smtClean="0"/>
              <a:t>statin</a:t>
            </a:r>
            <a:r>
              <a:rPr lang="en-US" dirty="0" smtClean="0"/>
              <a:t> reduces AF</a:t>
            </a:r>
          </a:p>
          <a:p>
            <a:r>
              <a:rPr lang="en-US" dirty="0" err="1" smtClean="0"/>
              <a:t>Colchicine</a:t>
            </a:r>
            <a:r>
              <a:rPr lang="en-US" dirty="0" smtClean="0"/>
              <a:t>- reduced incidence of AF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2133600"/>
            <a:ext cx="7620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838200" y="3048000"/>
            <a:ext cx="2133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14400" y="3657600"/>
            <a:ext cx="5562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14400" y="4572000"/>
            <a:ext cx="4495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Extracardiac</a:t>
            </a:r>
            <a:r>
              <a:rPr lang="en-US" dirty="0" smtClean="0"/>
              <a:t>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Hypertension</a:t>
            </a:r>
          </a:p>
          <a:p>
            <a:r>
              <a:rPr lang="en-US" dirty="0" smtClean="0"/>
              <a:t>Obesity</a:t>
            </a:r>
          </a:p>
          <a:p>
            <a:r>
              <a:rPr lang="en-US" dirty="0" smtClean="0"/>
              <a:t>OSAS</a:t>
            </a:r>
          </a:p>
          <a:p>
            <a:r>
              <a:rPr lang="en-US" dirty="0" smtClean="0"/>
              <a:t>Alcohol/drugs</a:t>
            </a:r>
          </a:p>
          <a:p>
            <a:r>
              <a:rPr lang="en-US" dirty="0" smtClean="0"/>
              <a:t>hyperthyroidism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Channelopathies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AF--5–20</a:t>
            </a:r>
            <a:r>
              <a:rPr lang="en-US" dirty="0"/>
              <a:t>% in patients with long </a:t>
            </a:r>
            <a:r>
              <a:rPr lang="en-US" dirty="0" smtClean="0"/>
              <a:t>QT syndrome </a:t>
            </a:r>
            <a:r>
              <a:rPr lang="en-US" dirty="0"/>
              <a:t>or </a:t>
            </a:r>
            <a:r>
              <a:rPr lang="en-US" dirty="0" err="1"/>
              <a:t>Brugada</a:t>
            </a:r>
            <a:r>
              <a:rPr lang="en-US" dirty="0"/>
              <a:t> </a:t>
            </a:r>
            <a:r>
              <a:rPr lang="en-US" dirty="0" smtClean="0"/>
              <a:t>syndrome</a:t>
            </a:r>
          </a:p>
          <a:p>
            <a:r>
              <a:rPr lang="en-US" dirty="0" smtClean="0"/>
              <a:t>70</a:t>
            </a:r>
            <a:r>
              <a:rPr lang="en-US" dirty="0"/>
              <a:t>% in short QT </a:t>
            </a:r>
            <a:r>
              <a:rPr lang="en-US" dirty="0" smtClean="0"/>
              <a:t>syndrome</a:t>
            </a:r>
          </a:p>
          <a:p>
            <a:r>
              <a:rPr lang="en-US" dirty="0" err="1" smtClean="0"/>
              <a:t>Penetrance</a:t>
            </a:r>
            <a:r>
              <a:rPr lang="en-US" dirty="0" smtClean="0"/>
              <a:t> variable</a:t>
            </a:r>
          </a:p>
          <a:p>
            <a:r>
              <a:rPr lang="en-US" dirty="0" smtClean="0"/>
              <a:t>New-onset </a:t>
            </a:r>
            <a:r>
              <a:rPr lang="en-US" dirty="0"/>
              <a:t>AF in young, otherwise healthy </a:t>
            </a:r>
            <a:r>
              <a:rPr lang="en-US" dirty="0" smtClean="0"/>
              <a:t>individuals --search for inherited </a:t>
            </a:r>
            <a:r>
              <a:rPr lang="en-US" dirty="0"/>
              <a:t>conditions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Sports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 activity improves CV health—lower risk of AF</a:t>
            </a:r>
          </a:p>
          <a:p>
            <a:r>
              <a:rPr lang="en-US" dirty="0" smtClean="0"/>
              <a:t>Intense sports practice- endurance sports increases risk of AF in later life</a:t>
            </a:r>
          </a:p>
          <a:p>
            <a:r>
              <a:rPr lang="en-US" dirty="0" smtClean="0"/>
              <a:t>U shaped relationship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Altered autonomic tone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Volume load during exercise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 smtClean="0"/>
              <a:t>Atrial</a:t>
            </a:r>
            <a:r>
              <a:rPr lang="en-US" dirty="0" smtClean="0"/>
              <a:t> hypertrophy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 smtClean="0"/>
              <a:t>Atrial</a:t>
            </a:r>
            <a:r>
              <a:rPr lang="en-US" dirty="0" smtClean="0"/>
              <a:t> dilation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Pill in the pocket- </a:t>
            </a:r>
            <a:r>
              <a:rPr lang="en-US" dirty="0" err="1" smtClean="0"/>
              <a:t>flecainide</a:t>
            </a:r>
            <a:r>
              <a:rPr lang="en-US" dirty="0" smtClean="0"/>
              <a:t> or </a:t>
            </a:r>
            <a:r>
              <a:rPr lang="en-US" dirty="0" err="1" smtClean="0"/>
              <a:t>propafenone</a:t>
            </a:r>
            <a:endParaRPr lang="en-US" dirty="0" smtClean="0"/>
          </a:p>
          <a:p>
            <a:r>
              <a:rPr lang="en-US" dirty="0" smtClean="0"/>
              <a:t>Recurrent AF – catheter ablation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elderly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Prevelance</a:t>
            </a:r>
            <a:r>
              <a:rPr lang="en-US" dirty="0" smtClean="0"/>
              <a:t> of AF increases with age</a:t>
            </a:r>
          </a:p>
          <a:p>
            <a:r>
              <a:rPr lang="en-US" dirty="0" smtClean="0"/>
              <a:t>35% patients &gt;80 yrs – AF</a:t>
            </a:r>
          </a:p>
          <a:p>
            <a:r>
              <a:rPr lang="en-US" dirty="0" smtClean="0"/>
              <a:t>Risk of stroke –high</a:t>
            </a:r>
          </a:p>
          <a:p>
            <a:r>
              <a:rPr lang="en-US" dirty="0" smtClean="0"/>
              <a:t>Rate control- preferred</a:t>
            </a:r>
          </a:p>
          <a:p>
            <a:r>
              <a:rPr lang="en-US" dirty="0" smtClean="0"/>
              <a:t>DC version less often warranted</a:t>
            </a:r>
          </a:p>
          <a:p>
            <a:r>
              <a:rPr lang="el-GR" dirty="0" smtClean="0"/>
              <a:t>Β</a:t>
            </a:r>
            <a:r>
              <a:rPr lang="en-US" dirty="0" smtClean="0"/>
              <a:t> blocker or CCB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Pregnancy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 rare in pregnancy</a:t>
            </a:r>
          </a:p>
          <a:p>
            <a:r>
              <a:rPr lang="en-US" dirty="0" smtClean="0"/>
              <a:t>Preexisting heart disease</a:t>
            </a:r>
          </a:p>
          <a:p>
            <a:r>
              <a:rPr lang="en-US" dirty="0" smtClean="0"/>
              <a:t>Rate control-</a:t>
            </a:r>
          </a:p>
          <a:p>
            <a:r>
              <a:rPr lang="en-US" dirty="0" smtClean="0"/>
              <a:t>Beta blockers, </a:t>
            </a:r>
            <a:r>
              <a:rPr lang="en-US" dirty="0" err="1" smtClean="0"/>
              <a:t>diltiazem</a:t>
            </a:r>
            <a:r>
              <a:rPr lang="en-US" dirty="0" smtClean="0"/>
              <a:t>, </a:t>
            </a:r>
            <a:r>
              <a:rPr lang="en-US" dirty="0" err="1" smtClean="0"/>
              <a:t>verapamil</a:t>
            </a:r>
            <a:r>
              <a:rPr lang="en-US" dirty="0" smtClean="0"/>
              <a:t>, </a:t>
            </a:r>
            <a:r>
              <a:rPr lang="en-US" dirty="0" err="1" smtClean="0"/>
              <a:t>digoxin</a:t>
            </a:r>
            <a:r>
              <a:rPr lang="en-US" dirty="0" smtClean="0"/>
              <a:t>-FDA C drug</a:t>
            </a:r>
          </a:p>
          <a:p>
            <a:r>
              <a:rPr lang="en-US" dirty="0" smtClean="0"/>
              <a:t>Lowest dose given</a:t>
            </a:r>
          </a:p>
          <a:p>
            <a:r>
              <a:rPr lang="en-US" dirty="0" smtClean="0"/>
              <a:t>Cross the placenta</a:t>
            </a:r>
          </a:p>
          <a:p>
            <a:r>
              <a:rPr lang="en-US" dirty="0" smtClean="0"/>
              <a:t>Beta blockers risk of IUGR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Breast milk-beta blockers, </a:t>
            </a:r>
            <a:r>
              <a:rPr lang="en-US" dirty="0" err="1" smtClean="0"/>
              <a:t>verapamil</a:t>
            </a:r>
            <a:r>
              <a:rPr lang="en-US" dirty="0" smtClean="0"/>
              <a:t>, </a:t>
            </a:r>
            <a:r>
              <a:rPr lang="en-US" dirty="0" err="1" smtClean="0"/>
              <a:t>digoxin</a:t>
            </a:r>
            <a:r>
              <a:rPr lang="en-US" dirty="0"/>
              <a:t>-</a:t>
            </a:r>
            <a:r>
              <a:rPr lang="en-US" dirty="0" smtClean="0"/>
              <a:t>very low secretion- safe to use</a:t>
            </a:r>
          </a:p>
          <a:p>
            <a:r>
              <a:rPr lang="en-US" dirty="0" smtClean="0"/>
              <a:t>Rhythm control- only some case studies</a:t>
            </a:r>
          </a:p>
          <a:p>
            <a:r>
              <a:rPr lang="en-US" dirty="0" err="1" smtClean="0"/>
              <a:t>Amiodarone</a:t>
            </a:r>
            <a:r>
              <a:rPr lang="en-US" dirty="0" smtClean="0"/>
              <a:t>-fetal side effects</a:t>
            </a:r>
          </a:p>
          <a:p>
            <a:r>
              <a:rPr lang="en-US" dirty="0" err="1" smtClean="0"/>
              <a:t>Flecainide</a:t>
            </a:r>
            <a:r>
              <a:rPr lang="en-US" dirty="0" smtClean="0"/>
              <a:t> and </a:t>
            </a:r>
            <a:r>
              <a:rPr lang="en-US" dirty="0" err="1" smtClean="0"/>
              <a:t>sotalol</a:t>
            </a:r>
            <a:r>
              <a:rPr lang="en-US" dirty="0" smtClean="0"/>
              <a:t>- fetal </a:t>
            </a:r>
            <a:r>
              <a:rPr lang="en-US" dirty="0" smtClean="0"/>
              <a:t>arrhythmias</a:t>
            </a:r>
            <a:endParaRPr lang="en-US" dirty="0" smtClean="0"/>
          </a:p>
          <a:p>
            <a:r>
              <a:rPr lang="en-US" dirty="0" smtClean="0"/>
              <a:t>Electrical </a:t>
            </a:r>
            <a:r>
              <a:rPr lang="en-US" dirty="0" err="1" smtClean="0"/>
              <a:t>cardioversion</a:t>
            </a:r>
            <a:r>
              <a:rPr lang="en-US" dirty="0" smtClean="0"/>
              <a:t>- unstable patients</a:t>
            </a:r>
          </a:p>
          <a:p>
            <a:r>
              <a:rPr lang="en-US" dirty="0" smtClean="0"/>
              <a:t>Risk of fetal distress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Anticoagulation- VKA avoided during 1</a:t>
            </a:r>
            <a:r>
              <a:rPr lang="en-US" baseline="30000" dirty="0" smtClean="0"/>
              <a:t>st</a:t>
            </a:r>
            <a:r>
              <a:rPr lang="en-US" dirty="0" smtClean="0"/>
              <a:t> trimester (</a:t>
            </a:r>
            <a:r>
              <a:rPr lang="en-US" dirty="0" err="1" smtClean="0"/>
              <a:t>teratogenic</a:t>
            </a:r>
            <a:r>
              <a:rPr lang="en-US" dirty="0" smtClean="0"/>
              <a:t> effects)</a:t>
            </a:r>
          </a:p>
          <a:p>
            <a:r>
              <a:rPr lang="en-US" dirty="0" smtClean="0"/>
              <a:t>2-4 weeks preceding delivery </a:t>
            </a:r>
          </a:p>
          <a:p>
            <a:r>
              <a:rPr lang="en-US" dirty="0" smtClean="0"/>
              <a:t>LMWH/ UFH</a:t>
            </a:r>
          </a:p>
          <a:p>
            <a:r>
              <a:rPr lang="en-US" dirty="0" smtClean="0"/>
              <a:t>NOAC – avoided during pregnancy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Valvular</a:t>
            </a:r>
            <a:r>
              <a:rPr lang="en-US" dirty="0" smtClean="0"/>
              <a:t> heart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30 % patients with AF –VHD</a:t>
            </a:r>
          </a:p>
          <a:p>
            <a:r>
              <a:rPr lang="en-US" dirty="0" smtClean="0"/>
              <a:t>AF worsens prognosis</a:t>
            </a:r>
          </a:p>
          <a:p>
            <a:r>
              <a:rPr lang="en-US" dirty="0" err="1" smtClean="0"/>
              <a:t>Thrombo</a:t>
            </a:r>
            <a:r>
              <a:rPr lang="en-US" dirty="0" smtClean="0"/>
              <a:t> embolic risk</a:t>
            </a:r>
          </a:p>
          <a:p>
            <a:r>
              <a:rPr lang="en-US" dirty="0" smtClean="0"/>
              <a:t>VHD and AF- sustain each other</a:t>
            </a:r>
          </a:p>
          <a:p>
            <a:r>
              <a:rPr lang="en-US" dirty="0" smtClean="0"/>
              <a:t>Volume and pressure overload</a:t>
            </a:r>
          </a:p>
          <a:p>
            <a:r>
              <a:rPr lang="en-US" dirty="0" err="1" smtClean="0"/>
              <a:t>Tachycardiomyopathy</a:t>
            </a:r>
            <a:endParaRPr lang="en-US" dirty="0" smtClean="0"/>
          </a:p>
          <a:p>
            <a:r>
              <a:rPr lang="en-US" dirty="0" err="1" smtClean="0"/>
              <a:t>Neurohormonal</a:t>
            </a:r>
            <a:r>
              <a:rPr lang="en-US" dirty="0" smtClean="0"/>
              <a:t> factors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5451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Valvular</a:t>
            </a:r>
            <a:r>
              <a:rPr lang="en-US" dirty="0" smtClean="0"/>
              <a:t> or non </a:t>
            </a:r>
            <a:r>
              <a:rPr lang="en-US" dirty="0" err="1" smtClean="0"/>
              <a:t>valvular</a:t>
            </a:r>
            <a:r>
              <a:rPr lang="en-US" dirty="0" smtClean="0"/>
              <a:t> AF</a:t>
            </a:r>
          </a:p>
          <a:p>
            <a:r>
              <a:rPr lang="en-US" dirty="0" err="1" smtClean="0"/>
              <a:t>Valvular</a:t>
            </a:r>
            <a:r>
              <a:rPr lang="en-US" dirty="0" smtClean="0"/>
              <a:t>- RHD or mechanical heart valve</a:t>
            </a:r>
          </a:p>
          <a:p>
            <a:r>
              <a:rPr lang="en-US" dirty="0" smtClean="0"/>
              <a:t>Only Mitral </a:t>
            </a:r>
            <a:r>
              <a:rPr lang="en-US" dirty="0" err="1" smtClean="0"/>
              <a:t>stenosis</a:t>
            </a:r>
            <a:r>
              <a:rPr lang="en-US" dirty="0" smtClean="0"/>
              <a:t>- risk for </a:t>
            </a:r>
            <a:r>
              <a:rPr lang="en-US" dirty="0" err="1" smtClean="0"/>
              <a:t>thromboembolism</a:t>
            </a:r>
            <a:endParaRPr lang="en-US" dirty="0" smtClean="0"/>
          </a:p>
          <a:p>
            <a:r>
              <a:rPr lang="en-US" dirty="0" smtClean="0"/>
              <a:t>No evidence for other valve lesions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6003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74252" y="1828800"/>
            <a:ext cx="465514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9471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Myocardial fibrosis</a:t>
            </a:r>
          </a:p>
          <a:p>
            <a:r>
              <a:rPr lang="en-US" dirty="0" smtClean="0"/>
              <a:t>Atria –</a:t>
            </a:r>
            <a:r>
              <a:rPr lang="en-US" dirty="0" err="1" smtClean="0"/>
              <a:t>profibrotic</a:t>
            </a:r>
            <a:r>
              <a:rPr lang="en-US" dirty="0" smtClean="0"/>
              <a:t> signaling</a:t>
            </a:r>
          </a:p>
          <a:p>
            <a:r>
              <a:rPr lang="en-US" dirty="0" err="1" smtClean="0"/>
              <a:t>Atrial</a:t>
            </a:r>
            <a:r>
              <a:rPr lang="en-US" dirty="0" smtClean="0"/>
              <a:t> stretch– RAAS—</a:t>
            </a:r>
            <a:r>
              <a:rPr lang="en-US" dirty="0" err="1" smtClean="0"/>
              <a:t>profibrotic</a:t>
            </a:r>
            <a:r>
              <a:rPr lang="en-US" dirty="0" smtClean="0"/>
              <a:t> factors-TGF </a:t>
            </a:r>
            <a:r>
              <a:rPr lang="el-GR" dirty="0" smtClean="0"/>
              <a:t>β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Severity of </a:t>
            </a:r>
            <a:r>
              <a:rPr lang="en-US" dirty="0" err="1" smtClean="0"/>
              <a:t>atrial</a:t>
            </a:r>
            <a:r>
              <a:rPr lang="en-US" dirty="0" smtClean="0"/>
              <a:t> fibrosis—risk of stroke</a:t>
            </a:r>
          </a:p>
          <a:p>
            <a:r>
              <a:rPr lang="en-US" dirty="0" smtClean="0"/>
              <a:t>Decreased response to catheter ablation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Obesity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Obesity increases the risk of AF</a:t>
            </a:r>
          </a:p>
          <a:p>
            <a:r>
              <a:rPr lang="en-US" dirty="0" smtClean="0"/>
              <a:t>BMI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Diastolic dysfunction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    sympathetic activity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Inflammation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Fatty infiltration of atria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Risk factor for ischemic stroke, </a:t>
            </a:r>
            <a:r>
              <a:rPr lang="en-US" dirty="0" err="1" smtClean="0"/>
              <a:t>thromboembolism</a:t>
            </a:r>
            <a:r>
              <a:rPr lang="en-US" dirty="0" smtClean="0"/>
              <a:t>, death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Up Arrow 3"/>
          <p:cNvSpPr/>
          <p:nvPr/>
        </p:nvSpPr>
        <p:spPr>
          <a:xfrm>
            <a:off x="1143000" y="2971800"/>
            <a:ext cx="228600" cy="381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787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Weight reduction- fewer AF recurrence</a:t>
            </a:r>
          </a:p>
          <a:p>
            <a:r>
              <a:rPr lang="en-US" dirty="0" smtClean="0"/>
              <a:t>Improved </a:t>
            </a:r>
            <a:r>
              <a:rPr lang="en-US" dirty="0" err="1" smtClean="0"/>
              <a:t>cardiorespiratory</a:t>
            </a:r>
            <a:r>
              <a:rPr lang="en-US" dirty="0" smtClean="0"/>
              <a:t> fitness</a:t>
            </a:r>
          </a:p>
          <a:p>
            <a:r>
              <a:rPr lang="en-US" dirty="0" smtClean="0"/>
              <a:t>Catheter ablation- obese patients increased AF recurrence</a:t>
            </a:r>
          </a:p>
        </p:txBody>
      </p:sp>
    </p:spTree>
    <p:extLst>
      <p:ext uri="{BB962C8B-B14F-4D97-AF65-F5344CB8AC3E}">
        <p14:creationId xmlns:p14="http://schemas.microsoft.com/office/powerpoint/2010/main" xmlns="" val="56550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Diabetes mellitus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Diabetes is also a stroke risk factor</a:t>
            </a:r>
          </a:p>
          <a:p>
            <a:r>
              <a:rPr lang="en-US" dirty="0" smtClean="0"/>
              <a:t>Intensive </a:t>
            </a:r>
            <a:r>
              <a:rPr lang="en-US" dirty="0" err="1" smtClean="0"/>
              <a:t>glycemic</a:t>
            </a:r>
            <a:r>
              <a:rPr lang="en-US" dirty="0" smtClean="0"/>
              <a:t> control– does not affect rate of new onset AF</a:t>
            </a:r>
          </a:p>
          <a:p>
            <a:r>
              <a:rPr lang="en-US" dirty="0" err="1" smtClean="0"/>
              <a:t>Metformin</a:t>
            </a:r>
            <a:r>
              <a:rPr lang="en-US" dirty="0" smtClean="0"/>
              <a:t>–     long term risk of AF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Diabetic retinopathy—does not increase the risk of ocular bleeding in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anticoagulated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patients</a:t>
            </a:r>
          </a:p>
        </p:txBody>
      </p:sp>
      <p:sp>
        <p:nvSpPr>
          <p:cNvPr id="4" name="Down Arrow 3"/>
          <p:cNvSpPr/>
          <p:nvPr/>
        </p:nvSpPr>
        <p:spPr>
          <a:xfrm>
            <a:off x="2590800" y="2971800"/>
            <a:ext cx="2286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471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667000"/>
            <a:ext cx="1676400" cy="1143000"/>
          </a:xfrm>
        </p:spPr>
        <p:txBody>
          <a:bodyPr/>
          <a:lstStyle/>
          <a:p>
            <a:r>
              <a:rPr lang="en-US" dirty="0" err="1" smtClean="0"/>
              <a:t>mcqs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1. the rate of f waves in AF</a:t>
            </a:r>
          </a:p>
          <a:p>
            <a:r>
              <a:rPr lang="en-US" dirty="0" smtClean="0"/>
              <a:t>A.100-130 </a:t>
            </a:r>
            <a:r>
              <a:rPr lang="en-US" dirty="0" err="1" smtClean="0"/>
              <a:t>bpm</a:t>
            </a:r>
            <a:endParaRPr lang="en-US" dirty="0" smtClean="0"/>
          </a:p>
          <a:p>
            <a:r>
              <a:rPr lang="en-US" dirty="0" smtClean="0"/>
              <a:t>B.150-200 </a:t>
            </a:r>
            <a:r>
              <a:rPr lang="en-US" dirty="0" err="1" smtClean="0"/>
              <a:t>bpm</a:t>
            </a:r>
            <a:endParaRPr lang="en-US" dirty="0" smtClean="0"/>
          </a:p>
          <a:p>
            <a:r>
              <a:rPr lang="en-US" dirty="0" smtClean="0"/>
              <a:t>C.250-350 </a:t>
            </a:r>
            <a:r>
              <a:rPr lang="en-US" dirty="0" err="1" smtClean="0"/>
              <a:t>bpm</a:t>
            </a:r>
            <a:endParaRPr lang="en-US" dirty="0" smtClean="0"/>
          </a:p>
          <a:p>
            <a:r>
              <a:rPr lang="en-US" dirty="0" smtClean="0"/>
              <a:t>D.300-600 </a:t>
            </a:r>
            <a:r>
              <a:rPr lang="en-US" dirty="0" err="1" smtClean="0"/>
              <a:t>bpm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2. when to restart OAC after TIA</a:t>
            </a:r>
          </a:p>
          <a:p>
            <a:r>
              <a:rPr lang="en-US" dirty="0" smtClean="0"/>
              <a:t>A. no need to discontinue</a:t>
            </a:r>
          </a:p>
          <a:p>
            <a:r>
              <a:rPr lang="en-US" dirty="0" smtClean="0"/>
              <a:t>B. after 6 days</a:t>
            </a:r>
          </a:p>
          <a:p>
            <a:r>
              <a:rPr lang="en-US" dirty="0" err="1" smtClean="0"/>
              <a:t>C.After</a:t>
            </a:r>
            <a:r>
              <a:rPr lang="en-US" dirty="0" smtClean="0"/>
              <a:t> 2 weeks</a:t>
            </a:r>
          </a:p>
          <a:p>
            <a:r>
              <a:rPr lang="en-US" dirty="0" err="1" smtClean="0"/>
              <a:t>D.after</a:t>
            </a:r>
            <a:r>
              <a:rPr lang="en-US" dirty="0" smtClean="0"/>
              <a:t> 1 day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3. patient with AF on </a:t>
            </a:r>
            <a:r>
              <a:rPr lang="en-US" dirty="0" err="1" smtClean="0"/>
              <a:t>dabigatran</a:t>
            </a:r>
            <a:r>
              <a:rPr lang="en-US" dirty="0" smtClean="0"/>
              <a:t> 150 mg developed stroke. Window period 4 hrs. U r planning to </a:t>
            </a:r>
            <a:r>
              <a:rPr lang="en-US" dirty="0" err="1" smtClean="0"/>
              <a:t>thrombolyse</a:t>
            </a:r>
            <a:r>
              <a:rPr lang="en-US" dirty="0" smtClean="0"/>
              <a:t> with </a:t>
            </a:r>
            <a:r>
              <a:rPr lang="en-US" dirty="0" err="1" smtClean="0"/>
              <a:t>Rtpa</a:t>
            </a:r>
            <a:r>
              <a:rPr lang="en-US" dirty="0" smtClean="0"/>
              <a:t>. In which of the following conditions you will avoid </a:t>
            </a:r>
            <a:r>
              <a:rPr lang="en-US" dirty="0" err="1" smtClean="0"/>
              <a:t>thrombolysis</a:t>
            </a:r>
            <a:r>
              <a:rPr lang="en-US" dirty="0" smtClean="0"/>
              <a:t> ?</a:t>
            </a:r>
          </a:p>
          <a:p>
            <a:r>
              <a:rPr lang="en-US" dirty="0" smtClean="0"/>
              <a:t>A. patient taken </a:t>
            </a:r>
            <a:r>
              <a:rPr lang="en-US" dirty="0" err="1" smtClean="0"/>
              <a:t>Dabigatran</a:t>
            </a:r>
            <a:r>
              <a:rPr lang="en-US" dirty="0" smtClean="0"/>
              <a:t> the previous day (24 hrs)</a:t>
            </a:r>
          </a:p>
          <a:p>
            <a:r>
              <a:rPr lang="en-US" dirty="0" smtClean="0"/>
              <a:t>B. </a:t>
            </a:r>
            <a:r>
              <a:rPr lang="en-US" dirty="0" err="1" smtClean="0"/>
              <a:t>aPTT</a:t>
            </a:r>
            <a:r>
              <a:rPr lang="en-US" dirty="0" smtClean="0"/>
              <a:t> is 2 times the baseline</a:t>
            </a:r>
          </a:p>
          <a:p>
            <a:r>
              <a:rPr lang="en-US" dirty="0" smtClean="0"/>
              <a:t>C. stroke involving 1/3 of cerebral hemisphere</a:t>
            </a:r>
          </a:p>
          <a:p>
            <a:r>
              <a:rPr lang="en-US" dirty="0" smtClean="0"/>
              <a:t>Patient skipped 3 days of </a:t>
            </a:r>
            <a:r>
              <a:rPr lang="en-US" dirty="0" err="1" smtClean="0"/>
              <a:t>dabigatran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4. pill in the pocket </a:t>
            </a:r>
          </a:p>
          <a:p>
            <a:r>
              <a:rPr lang="en-US" dirty="0" smtClean="0"/>
              <a:t>single bolus of oral </a:t>
            </a:r>
            <a:r>
              <a:rPr lang="en-US" dirty="0" err="1" smtClean="0"/>
              <a:t>flecainide</a:t>
            </a:r>
            <a:r>
              <a:rPr lang="en-US" dirty="0" smtClean="0"/>
              <a:t> (200–300 mg) or </a:t>
            </a:r>
            <a:r>
              <a:rPr lang="en-US" dirty="0" err="1" smtClean="0"/>
              <a:t>propafenone</a:t>
            </a:r>
            <a:r>
              <a:rPr lang="en-US" dirty="0" smtClean="0"/>
              <a:t> (450–600 mg)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5. anticoagulation required in AF patient irrespective of CHA2DS2VASc score</a:t>
            </a:r>
          </a:p>
          <a:p>
            <a:r>
              <a:rPr lang="en-US" dirty="0" smtClean="0"/>
              <a:t>A. </a:t>
            </a:r>
            <a:r>
              <a:rPr lang="en-US" dirty="0" err="1" smtClean="0"/>
              <a:t>thyrotoxicosis</a:t>
            </a:r>
            <a:endParaRPr lang="en-US" dirty="0" smtClean="0"/>
          </a:p>
          <a:p>
            <a:r>
              <a:rPr lang="en-US" dirty="0" smtClean="0"/>
              <a:t>B. severe MR</a:t>
            </a:r>
          </a:p>
          <a:p>
            <a:r>
              <a:rPr lang="en-US" dirty="0" smtClean="0"/>
              <a:t>C. HCM</a:t>
            </a:r>
          </a:p>
          <a:p>
            <a:r>
              <a:rPr lang="en-US" dirty="0" smtClean="0"/>
              <a:t>D. postoperative patients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6. AF with RVR in a patient with WPW syndrome who is </a:t>
            </a:r>
            <a:r>
              <a:rPr lang="en-US" dirty="0" err="1" smtClean="0"/>
              <a:t>hemodynamically</a:t>
            </a:r>
            <a:r>
              <a:rPr lang="en-US" dirty="0" smtClean="0"/>
              <a:t> stable. Drug of choice?</a:t>
            </a:r>
          </a:p>
          <a:p>
            <a:r>
              <a:rPr lang="en-US" dirty="0" smtClean="0"/>
              <a:t>A. beta blocker</a:t>
            </a:r>
          </a:p>
          <a:p>
            <a:r>
              <a:rPr lang="en-US" dirty="0" smtClean="0"/>
              <a:t>B.IV </a:t>
            </a:r>
            <a:r>
              <a:rPr lang="en-US" dirty="0" err="1" smtClean="0"/>
              <a:t>amiodarone</a:t>
            </a:r>
            <a:endParaRPr lang="en-US" dirty="0" smtClean="0"/>
          </a:p>
          <a:p>
            <a:r>
              <a:rPr lang="en-US" dirty="0" smtClean="0"/>
              <a:t>C. DC </a:t>
            </a:r>
            <a:r>
              <a:rPr lang="en-US" dirty="0" err="1" smtClean="0"/>
              <a:t>cardioversion</a:t>
            </a:r>
            <a:endParaRPr lang="en-US" dirty="0" smtClean="0"/>
          </a:p>
          <a:p>
            <a:r>
              <a:rPr lang="en-US" dirty="0" smtClean="0"/>
              <a:t>D. </a:t>
            </a:r>
            <a:r>
              <a:rPr lang="en-US" dirty="0" err="1" smtClean="0"/>
              <a:t>Ibutilide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 of AF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1151195" y="1600200"/>
            <a:ext cx="607961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7.Anticoagulation </a:t>
            </a:r>
            <a:r>
              <a:rPr lang="en-US" dirty="0" err="1" smtClean="0"/>
              <a:t>reqired</a:t>
            </a:r>
            <a:r>
              <a:rPr lang="en-US" dirty="0" smtClean="0"/>
              <a:t> for DC </a:t>
            </a:r>
            <a:r>
              <a:rPr lang="en-US" dirty="0" err="1" smtClean="0"/>
              <a:t>vardioversion</a:t>
            </a:r>
            <a:r>
              <a:rPr lang="en-US" dirty="0" smtClean="0"/>
              <a:t> of a patient with AF of 3 days duration with CHA2DS2 </a:t>
            </a:r>
            <a:r>
              <a:rPr lang="en-US" dirty="0" err="1" smtClean="0"/>
              <a:t>VASc</a:t>
            </a:r>
            <a:r>
              <a:rPr lang="en-US" dirty="0" smtClean="0"/>
              <a:t> 0</a:t>
            </a:r>
          </a:p>
          <a:p>
            <a:r>
              <a:rPr lang="en-US" dirty="0" smtClean="0"/>
              <a:t>1. give IV heparin and DC </a:t>
            </a:r>
            <a:r>
              <a:rPr lang="en-US" dirty="0" err="1" smtClean="0"/>
              <a:t>vert</a:t>
            </a:r>
            <a:endParaRPr lang="en-US" dirty="0" smtClean="0"/>
          </a:p>
          <a:p>
            <a:r>
              <a:rPr lang="en-US" dirty="0" smtClean="0"/>
              <a:t>2.No anticoagulation required</a:t>
            </a:r>
          </a:p>
          <a:p>
            <a:r>
              <a:rPr lang="en-US" dirty="0" smtClean="0"/>
              <a:t>3. 3 weeks before and 4 weeks after DC version</a:t>
            </a:r>
          </a:p>
          <a:p>
            <a:r>
              <a:rPr lang="en-US" dirty="0" smtClean="0"/>
              <a:t>4. no left </a:t>
            </a:r>
            <a:r>
              <a:rPr lang="en-US" dirty="0" err="1" smtClean="0"/>
              <a:t>atrial</a:t>
            </a:r>
            <a:r>
              <a:rPr lang="en-US" dirty="0" smtClean="0"/>
              <a:t> /appendage clot seen in TTE- DC </a:t>
            </a:r>
            <a:r>
              <a:rPr lang="en-US" dirty="0" err="1" smtClean="0"/>
              <a:t>cardioversion</a:t>
            </a:r>
            <a:r>
              <a:rPr lang="en-US" dirty="0" smtClean="0"/>
              <a:t> without anticoagulation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Electrophysiological mechanism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Trigger for initiation</a:t>
            </a:r>
          </a:p>
          <a:p>
            <a:r>
              <a:rPr lang="en-US" dirty="0" smtClean="0"/>
              <a:t>Substrate for maintenance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Triggers of AF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Ectopic </a:t>
            </a:r>
            <a:r>
              <a:rPr lang="en-US" dirty="0" err="1" smtClean="0"/>
              <a:t>atrial</a:t>
            </a:r>
            <a:r>
              <a:rPr lang="en-US" dirty="0" smtClean="0"/>
              <a:t> discharges—initiate AF</a:t>
            </a:r>
          </a:p>
          <a:p>
            <a:r>
              <a:rPr lang="en-US" dirty="0" smtClean="0"/>
              <a:t>LA myocardial sleeves -- extend into the pulmonary veins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Supraventricular</a:t>
            </a:r>
            <a:r>
              <a:rPr lang="en-US" dirty="0" smtClean="0"/>
              <a:t> tachyarrhythmia with uncoordinated </a:t>
            </a:r>
            <a:r>
              <a:rPr lang="en-US" dirty="0" err="1" smtClean="0"/>
              <a:t>atrial</a:t>
            </a:r>
            <a:r>
              <a:rPr lang="en-US" dirty="0" smtClean="0"/>
              <a:t> activation --ineffective </a:t>
            </a:r>
            <a:r>
              <a:rPr lang="en-US" dirty="0" err="1" smtClean="0"/>
              <a:t>atrial</a:t>
            </a:r>
            <a:r>
              <a:rPr lang="en-US" dirty="0" smtClean="0"/>
              <a:t> contraction</a:t>
            </a:r>
          </a:p>
          <a:p>
            <a:r>
              <a:rPr lang="pt-BR" dirty="0" smtClean="0"/>
              <a:t>(ECG) include </a:t>
            </a:r>
          </a:p>
          <a:p>
            <a:pPr>
              <a:buNone/>
            </a:pPr>
            <a:r>
              <a:rPr lang="pt-BR" dirty="0" smtClean="0"/>
              <a:t>1) Irregular R-R intervals</a:t>
            </a:r>
          </a:p>
          <a:p>
            <a:pPr>
              <a:buNone/>
            </a:pPr>
            <a:r>
              <a:rPr lang="en-US" dirty="0" smtClean="0"/>
              <a:t>2) absence of distinct repeating P waves and </a:t>
            </a:r>
          </a:p>
          <a:p>
            <a:pPr>
              <a:buNone/>
            </a:pPr>
            <a:r>
              <a:rPr lang="en-US" dirty="0" smtClean="0"/>
              <a:t>3) Low amplitude baseline oscillations (</a:t>
            </a:r>
            <a:r>
              <a:rPr lang="en-US" dirty="0" err="1" smtClean="0"/>
              <a:t>fibrillatory</a:t>
            </a:r>
            <a:r>
              <a:rPr lang="en-US" dirty="0" smtClean="0"/>
              <a:t> waves)</a:t>
            </a:r>
          </a:p>
          <a:p>
            <a:pPr>
              <a:buNone/>
            </a:pPr>
            <a:r>
              <a:rPr lang="en-US" dirty="0" smtClean="0"/>
              <a:t>f waves – 300-600 </a:t>
            </a:r>
            <a:r>
              <a:rPr lang="en-US" dirty="0" err="1" smtClean="0"/>
              <a:t>bpm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Triggers of </a:t>
            </a:r>
            <a:r>
              <a:rPr lang="en-US" dirty="0" err="1" smtClean="0"/>
              <a:t>af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Pulmonary vein </a:t>
            </a:r>
            <a:r>
              <a:rPr lang="en-US" dirty="0" err="1" smtClean="0"/>
              <a:t>myocytes</a:t>
            </a:r>
            <a:r>
              <a:rPr lang="en-US" dirty="0" smtClean="0"/>
              <a:t> --abnormal automaticity and triggered activity</a:t>
            </a:r>
          </a:p>
          <a:p>
            <a:r>
              <a:rPr lang="en-US" dirty="0" smtClean="0"/>
              <a:t>Interstitial cells and </a:t>
            </a:r>
            <a:r>
              <a:rPr lang="en-US" dirty="0" err="1" smtClean="0"/>
              <a:t>melanocytes</a:t>
            </a:r>
            <a:r>
              <a:rPr lang="en-US" dirty="0" smtClean="0"/>
              <a:t>—PV</a:t>
            </a:r>
          </a:p>
          <a:p>
            <a:pPr>
              <a:buNone/>
            </a:pPr>
            <a:r>
              <a:rPr lang="en-US" dirty="0" smtClean="0"/>
              <a:t>Other foci of triggers—</a:t>
            </a:r>
          </a:p>
          <a:p>
            <a:r>
              <a:rPr lang="en-US" dirty="0" smtClean="0"/>
              <a:t>Posterior LA</a:t>
            </a:r>
          </a:p>
          <a:p>
            <a:r>
              <a:rPr lang="en-US" dirty="0" smtClean="0"/>
              <a:t>Ligament of Marshall</a:t>
            </a:r>
          </a:p>
          <a:p>
            <a:r>
              <a:rPr lang="en-US" dirty="0" smtClean="0"/>
              <a:t>Coronary sinus</a:t>
            </a:r>
          </a:p>
          <a:p>
            <a:r>
              <a:rPr lang="en-US" dirty="0" err="1" smtClean="0"/>
              <a:t>Venae</a:t>
            </a:r>
            <a:r>
              <a:rPr lang="en-US" dirty="0" smtClean="0"/>
              <a:t> </a:t>
            </a:r>
            <a:r>
              <a:rPr lang="en-US" dirty="0" err="1" smtClean="0"/>
              <a:t>cavae</a:t>
            </a:r>
            <a:endParaRPr lang="en-US" dirty="0" smtClean="0"/>
          </a:p>
          <a:p>
            <a:r>
              <a:rPr lang="en-US" dirty="0" smtClean="0"/>
              <a:t>Septum </a:t>
            </a:r>
          </a:p>
          <a:p>
            <a:r>
              <a:rPr lang="en-US" dirty="0" smtClean="0"/>
              <a:t>Appendages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Maintenance of AF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1)Multiple independent reentrant wavelets associated with heterogeneous conduction and refractoriness</a:t>
            </a:r>
          </a:p>
          <a:p>
            <a:pPr>
              <a:buNone/>
            </a:pPr>
            <a:r>
              <a:rPr lang="en-US" dirty="0" smtClean="0"/>
              <a:t>2) ≥1 rapidly firing foci, which may be responsive to activity from cardiac ganglion </a:t>
            </a:r>
            <a:r>
              <a:rPr lang="en-US" dirty="0" err="1" smtClean="0"/>
              <a:t>plexi</a:t>
            </a:r>
            <a:r>
              <a:rPr lang="en-US" dirty="0" smtClean="0"/>
              <a:t>;</a:t>
            </a:r>
          </a:p>
          <a:p>
            <a:pPr>
              <a:buNone/>
            </a:pPr>
            <a:r>
              <a:rPr lang="en-US" dirty="0" smtClean="0"/>
              <a:t>3) ≥1 rotors or spiral wave reentrant circuits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With a single rapid focus or rotor excitation, wave fronts may encounter refractory tissue and break up during propagation, resulting in irregular or </a:t>
            </a:r>
            <a:r>
              <a:rPr lang="en-US" dirty="0" err="1" smtClean="0"/>
              <a:t>fibrillatory</a:t>
            </a:r>
            <a:r>
              <a:rPr lang="en-US" dirty="0" smtClean="0"/>
              <a:t> conduction</a:t>
            </a:r>
          </a:p>
          <a:p>
            <a:r>
              <a:rPr lang="en-US" dirty="0" err="1" smtClean="0"/>
              <a:t>Atrial</a:t>
            </a:r>
            <a:r>
              <a:rPr lang="en-US" dirty="0" smtClean="0"/>
              <a:t> maze procedure and ablation lines may interrupt paths for multiple wavelets and spiral reentry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 Phase singularity whose reverberations radiate spiral waves at high speed into surrounding tissue </a:t>
            </a:r>
          </a:p>
          <a:p>
            <a:r>
              <a:rPr lang="en-US" dirty="0" smtClean="0"/>
              <a:t>Rotor is repetitive, cyclic activation around a core 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2360" y="1600200"/>
            <a:ext cx="6537279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 of </a:t>
            </a:r>
            <a:r>
              <a:rPr lang="en-US" dirty="0" err="1" smtClean="0"/>
              <a:t>af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3292" y="1600200"/>
            <a:ext cx="4775416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 of rotor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2396" y="1600200"/>
            <a:ext cx="7057208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\Desktop\mech 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1917" y="1600200"/>
            <a:ext cx="6498166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Rotor</a:t>
            </a:r>
            <a:r>
              <a:rPr lang="en-US" sz="2000" dirty="0" smtClean="0"/>
              <a:t> </a:t>
            </a:r>
            <a:r>
              <a:rPr lang="en-US" sz="2000" dirty="0" err="1" smtClean="0"/>
              <a:t>vs</a:t>
            </a:r>
            <a:r>
              <a:rPr lang="en-US" sz="2000" dirty="0" smtClean="0"/>
              <a:t> </a:t>
            </a:r>
            <a:r>
              <a:rPr lang="en-US" dirty="0" smtClean="0"/>
              <a:t>scar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Clinically, while a rotor is superficially similar to reentry around a region of scar</a:t>
            </a:r>
          </a:p>
          <a:p>
            <a:r>
              <a:rPr lang="en-US" dirty="0" smtClean="0"/>
              <a:t>Mechanism  different</a:t>
            </a:r>
          </a:p>
          <a:p>
            <a:r>
              <a:rPr lang="en-US" dirty="0" smtClean="0"/>
              <a:t>In a reentry around a scar, the central obstacle is ‘inert’ and the surrounding reentrant circuit is the principal mechanism to which ablation is applied. </a:t>
            </a:r>
          </a:p>
          <a:p>
            <a:r>
              <a:rPr lang="en-US" dirty="0" smtClean="0"/>
              <a:t>Conversely-- for a rotor-- the singularity (or ‘core’) is the principal mechanism, while the surrounding ‘spiral waves’ disorganize and fuse passively with the milieu (</a:t>
            </a:r>
            <a:r>
              <a:rPr lang="en-US" dirty="0" err="1" smtClean="0"/>
              <a:t>fibrillatory</a:t>
            </a:r>
            <a:r>
              <a:rPr lang="en-US" dirty="0" smtClean="0"/>
              <a:t> conduction)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Autonomic nervous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Autonomic stimulation—provoke AF</a:t>
            </a:r>
          </a:p>
          <a:p>
            <a:r>
              <a:rPr lang="en-US" dirty="0" smtClean="0"/>
              <a:t>Sympathetic stimulation-intracellular calcium- automaticity and triggered activity</a:t>
            </a:r>
          </a:p>
          <a:p>
            <a:r>
              <a:rPr lang="en-US" dirty="0" err="1" smtClean="0"/>
              <a:t>Plexi</a:t>
            </a:r>
            <a:r>
              <a:rPr lang="en-US" dirty="0" smtClean="0"/>
              <a:t> of autonomic ganglia- intrinsic ANS-</a:t>
            </a:r>
            <a:r>
              <a:rPr lang="en-US" dirty="0" err="1" smtClean="0"/>
              <a:t>epicardial</a:t>
            </a:r>
            <a:r>
              <a:rPr lang="en-US" dirty="0" smtClean="0"/>
              <a:t> fat near PV-LA junction</a:t>
            </a:r>
          </a:p>
          <a:p>
            <a:r>
              <a:rPr lang="en-US" dirty="0" smtClean="0"/>
              <a:t>Stimulation of ganglia- bursts of rapid </a:t>
            </a:r>
            <a:r>
              <a:rPr lang="en-US" dirty="0" err="1" smtClean="0"/>
              <a:t>atrial</a:t>
            </a:r>
            <a:r>
              <a:rPr lang="en-US" dirty="0" smtClean="0"/>
              <a:t> activity</a:t>
            </a:r>
          </a:p>
          <a:p>
            <a:r>
              <a:rPr lang="en-US" dirty="0" smtClean="0"/>
              <a:t>Ablation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Ventricular rate during AF- 100-160 </a:t>
            </a:r>
            <a:r>
              <a:rPr lang="en-US" dirty="0" err="1" smtClean="0"/>
              <a:t>bpm</a:t>
            </a:r>
            <a:endParaRPr lang="en-US" dirty="0" smtClean="0"/>
          </a:p>
          <a:p>
            <a:r>
              <a:rPr lang="en-US" dirty="0" smtClean="0"/>
              <a:t>WPW syndrome- ventricular rate &gt; 250 </a:t>
            </a:r>
            <a:r>
              <a:rPr lang="en-US" dirty="0" err="1" smtClean="0"/>
              <a:t>bpm</a:t>
            </a:r>
            <a:endParaRPr lang="en-US" dirty="0" smtClean="0"/>
          </a:p>
          <a:p>
            <a:r>
              <a:rPr lang="en-US" dirty="0" smtClean="0"/>
              <a:t>Patients with pacemaker and patients with 3</a:t>
            </a:r>
            <a:r>
              <a:rPr lang="en-US" baseline="30000" dirty="0" smtClean="0"/>
              <a:t>rd</a:t>
            </a:r>
            <a:r>
              <a:rPr lang="en-US" dirty="0" smtClean="0"/>
              <a:t> degree heart block with regular escape rhythm- ventricular rhythm may be regular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Vagotonic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Parasympathetic activity- sleep, following food—</a:t>
            </a:r>
            <a:r>
              <a:rPr lang="en-US" dirty="0" err="1" smtClean="0"/>
              <a:t>vagally</a:t>
            </a:r>
            <a:r>
              <a:rPr lang="en-US" dirty="0" smtClean="0"/>
              <a:t> mediated AF</a:t>
            </a:r>
          </a:p>
          <a:p>
            <a:r>
              <a:rPr lang="en-US" dirty="0" smtClean="0"/>
              <a:t>Avoidance of </a:t>
            </a:r>
            <a:r>
              <a:rPr lang="en-US" dirty="0" err="1" smtClean="0"/>
              <a:t>digoxin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/>
              <a:t>Reversible causes</a:t>
            </a:r>
            <a:r>
              <a:rPr lang="en-US" dirty="0" smtClean="0"/>
              <a:t>—</a:t>
            </a:r>
          </a:p>
          <a:p>
            <a:r>
              <a:rPr lang="en-US" dirty="0" smtClean="0"/>
              <a:t>Binge drinking</a:t>
            </a:r>
          </a:p>
          <a:p>
            <a:r>
              <a:rPr lang="en-US" dirty="0" smtClean="0"/>
              <a:t>Cardiothoracic and non cardiac surgery</a:t>
            </a:r>
          </a:p>
          <a:p>
            <a:r>
              <a:rPr lang="en-US" dirty="0" smtClean="0"/>
              <a:t>MI</a:t>
            </a:r>
          </a:p>
          <a:p>
            <a:r>
              <a:rPr lang="en-US" dirty="0" err="1" smtClean="0"/>
              <a:t>Pericarditis</a:t>
            </a:r>
            <a:endParaRPr lang="en-US" dirty="0" smtClean="0"/>
          </a:p>
          <a:p>
            <a:r>
              <a:rPr lang="en-US" dirty="0" err="1" smtClean="0"/>
              <a:t>Myocarditis</a:t>
            </a:r>
            <a:endParaRPr lang="en-US" dirty="0" smtClean="0"/>
          </a:p>
          <a:p>
            <a:r>
              <a:rPr lang="en-US" dirty="0" smtClean="0"/>
              <a:t>Hyperthyroidism</a:t>
            </a:r>
          </a:p>
          <a:p>
            <a:r>
              <a:rPr lang="en-US" dirty="0" smtClean="0"/>
              <a:t>Electrocution</a:t>
            </a:r>
          </a:p>
          <a:p>
            <a:r>
              <a:rPr lang="en-US" dirty="0" smtClean="0"/>
              <a:t>Pneumonia</a:t>
            </a:r>
          </a:p>
          <a:p>
            <a:r>
              <a:rPr lang="en-US" dirty="0" smtClean="0"/>
              <a:t>Pulmonary embolism</a:t>
            </a:r>
          </a:p>
          <a:p>
            <a:r>
              <a:rPr lang="en-US" dirty="0" smtClean="0"/>
              <a:t>Pulmonary hypertension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Symptoms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Asymptomatic</a:t>
            </a:r>
          </a:p>
          <a:p>
            <a:r>
              <a:rPr lang="en-US" dirty="0" smtClean="0"/>
              <a:t>Fatigue</a:t>
            </a:r>
          </a:p>
          <a:p>
            <a:r>
              <a:rPr lang="en-US" dirty="0" smtClean="0"/>
              <a:t>Palpitations</a:t>
            </a:r>
          </a:p>
          <a:p>
            <a:r>
              <a:rPr lang="en-US" dirty="0" err="1" smtClean="0"/>
              <a:t>Dyspnea</a:t>
            </a:r>
            <a:endParaRPr lang="en-US" dirty="0" smtClean="0"/>
          </a:p>
          <a:p>
            <a:r>
              <a:rPr lang="en-US" dirty="0" smtClean="0"/>
              <a:t>Hypotension</a:t>
            </a:r>
          </a:p>
          <a:p>
            <a:r>
              <a:rPr lang="en-US" dirty="0" smtClean="0"/>
              <a:t>Syncope</a:t>
            </a:r>
          </a:p>
          <a:p>
            <a:r>
              <a:rPr lang="en-US" dirty="0" smtClean="0"/>
              <a:t>HF</a:t>
            </a:r>
          </a:p>
          <a:p>
            <a:r>
              <a:rPr lang="en-US" dirty="0" smtClean="0"/>
              <a:t>Stroke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Physical examination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err="1" smtClean="0"/>
              <a:t>Iregularly</a:t>
            </a:r>
            <a:r>
              <a:rPr lang="en-IN" dirty="0" smtClean="0"/>
              <a:t> irregular pulse</a:t>
            </a:r>
          </a:p>
          <a:p>
            <a:r>
              <a:rPr lang="en-IN" dirty="0" smtClean="0"/>
              <a:t>Pulse deficit</a:t>
            </a:r>
          </a:p>
          <a:p>
            <a:r>
              <a:rPr lang="en-IN" dirty="0" smtClean="0"/>
              <a:t>Variable S1</a:t>
            </a:r>
          </a:p>
          <a:p>
            <a:r>
              <a:rPr lang="en-IN" dirty="0" smtClean="0"/>
              <a:t>JVP- absent a wave and blunted or absent x descent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67655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Paroxysmal AF</a:t>
            </a:r>
          </a:p>
          <a:p>
            <a:r>
              <a:rPr lang="en-US" dirty="0" smtClean="0"/>
              <a:t>Persistent AF</a:t>
            </a:r>
          </a:p>
          <a:p>
            <a:r>
              <a:rPr lang="en-US" dirty="0" smtClean="0"/>
              <a:t>Long standing Persistent AF</a:t>
            </a:r>
          </a:p>
          <a:p>
            <a:r>
              <a:rPr lang="en-US" dirty="0" smtClean="0"/>
              <a:t>Permanent AF</a:t>
            </a:r>
          </a:p>
          <a:p>
            <a:r>
              <a:rPr lang="en-US" dirty="0" err="1" smtClean="0"/>
              <a:t>Nonvalvular</a:t>
            </a:r>
            <a:r>
              <a:rPr lang="en-US" dirty="0" smtClean="0"/>
              <a:t> AF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Paroxysmal AF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AF that terminates spontaneously or with intervention within 7 d of onset.</a:t>
            </a:r>
          </a:p>
          <a:p>
            <a:r>
              <a:rPr lang="en-US" dirty="0" smtClean="0"/>
              <a:t> Episodes may recur with variable frequency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Persistent AF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Continuous AF that is sustained &gt;7 days</a:t>
            </a:r>
          </a:p>
          <a:p>
            <a:endParaRPr lang="en-US" dirty="0" smtClean="0"/>
          </a:p>
          <a:p>
            <a:r>
              <a:rPr lang="en-US" dirty="0" smtClean="0"/>
              <a:t>Long standing persistent AF</a:t>
            </a:r>
          </a:p>
          <a:p>
            <a:pPr>
              <a:buNone/>
            </a:pPr>
            <a:r>
              <a:rPr lang="en-US" dirty="0" smtClean="0"/>
              <a:t>       Continuous AF &gt;12 months in duration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Permanent AF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Acceptance of AF  by physician and patient</a:t>
            </a:r>
          </a:p>
          <a:p>
            <a:r>
              <a:rPr lang="en-US" dirty="0" smtClean="0"/>
              <a:t>Joint decision to stop further attempts to restore and/or maintain sinus rhythm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 </a:t>
            </a:r>
            <a:r>
              <a:rPr lang="en-US" dirty="0" err="1" smtClean="0"/>
              <a:t>valvular</a:t>
            </a:r>
            <a:r>
              <a:rPr lang="en-US" dirty="0" smtClean="0"/>
              <a:t> AF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AF in the absence of 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Rheumatic mitral </a:t>
            </a:r>
            <a:r>
              <a:rPr lang="en-US" dirty="0" err="1" smtClean="0"/>
              <a:t>stenosis</a:t>
            </a: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Mechanical  or </a:t>
            </a:r>
            <a:r>
              <a:rPr lang="en-US" dirty="0" err="1" smtClean="0"/>
              <a:t>bioprosthetic</a:t>
            </a:r>
            <a:r>
              <a:rPr lang="en-US" dirty="0" smtClean="0"/>
              <a:t> heart valve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Mitral  valve repair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975519"/>
            <a:ext cx="8382000" cy="527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AF AND REGULAR JUNCTIONAL RHYTHM</a:t>
            </a:r>
            <a:endParaRPr lang="en-US" sz="24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66788" y="2590800"/>
            <a:ext cx="703421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Ehra</a:t>
            </a:r>
            <a:r>
              <a:rPr lang="en-US" dirty="0" smtClean="0"/>
              <a:t> symptom scale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553413"/>
            <a:ext cx="4495800" cy="454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Screening of </a:t>
            </a:r>
            <a:r>
              <a:rPr lang="en-US" dirty="0" err="1" smtClean="0"/>
              <a:t>af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600200"/>
            <a:ext cx="386339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2743200" y="2819400"/>
            <a:ext cx="24384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admin\Desktop\AHRE detection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6000" y="990600"/>
            <a:ext cx="6044000" cy="5562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 WORKUP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12 lead ECG</a:t>
            </a:r>
          </a:p>
          <a:p>
            <a:r>
              <a:rPr lang="en-US" dirty="0" smtClean="0"/>
              <a:t>RFT</a:t>
            </a:r>
          </a:p>
          <a:p>
            <a:r>
              <a:rPr lang="en-US" dirty="0" smtClean="0"/>
              <a:t>Thyroid function test</a:t>
            </a:r>
          </a:p>
          <a:p>
            <a:r>
              <a:rPr lang="en-US" dirty="0" smtClean="0"/>
              <a:t>Echo</a:t>
            </a:r>
          </a:p>
          <a:p>
            <a:endParaRPr lang="en-US" dirty="0" smtClean="0"/>
          </a:p>
          <a:p>
            <a:r>
              <a:rPr lang="en-US" dirty="0" smtClean="0"/>
              <a:t>Ambulatory ECG</a:t>
            </a:r>
          </a:p>
          <a:p>
            <a:r>
              <a:rPr lang="en-US" dirty="0" smtClean="0"/>
              <a:t>TEE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Stroke prevention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OAC </a:t>
            </a:r>
          </a:p>
          <a:p>
            <a:r>
              <a:rPr lang="en-US" dirty="0" smtClean="0"/>
              <a:t>Stroke risk without OAC often exceeds the bleeding risk on OAC-- even in the elderly, in patients with cognitive dysfunction, or in patients with frequent falls or frailty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Prediction of stroke and bleeding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CHA</a:t>
            </a:r>
            <a:r>
              <a:rPr lang="en-US" sz="1200" dirty="0" smtClean="0"/>
              <a:t>2</a:t>
            </a:r>
            <a:r>
              <a:rPr lang="en-US" dirty="0" smtClean="0"/>
              <a:t>DS</a:t>
            </a:r>
            <a:r>
              <a:rPr lang="en-US" sz="1200" dirty="0" smtClean="0"/>
              <a:t>2</a:t>
            </a:r>
            <a:r>
              <a:rPr lang="en-US" dirty="0" smtClean="0"/>
              <a:t>-VASc score</a:t>
            </a:r>
          </a:p>
          <a:p>
            <a:r>
              <a:rPr lang="en-US" dirty="0" smtClean="0"/>
              <a:t>Score ≥ 1 men, ≥ 2 women- OAC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57400" y="762000"/>
            <a:ext cx="4343400" cy="519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Stroke risk with chads</a:t>
            </a:r>
            <a:r>
              <a:rPr lang="en-US" sz="1500" dirty="0" smtClean="0"/>
              <a:t>2</a:t>
            </a:r>
            <a:r>
              <a:rPr lang="en-US" dirty="0" smtClean="0"/>
              <a:t> score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23950" y="2263775"/>
            <a:ext cx="61341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69342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STROKE PREVENTION</a:t>
            </a:r>
            <a:endParaRPr lang="en-US" sz="2800" dirty="0"/>
          </a:p>
        </p:txBody>
      </p:sp>
      <p:pic>
        <p:nvPicPr>
          <p:cNvPr id="1026" name="Picture 2" descr="C:\Users\admin\Desktop\STROKE PREVENTION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70730" y="1066801"/>
            <a:ext cx="6349270" cy="5853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600200"/>
            <a:ext cx="4495799" cy="445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Hemodynamic consequences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Suboptimal ventricular rate control (either too rapid or too slow)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Loss of coordinated </a:t>
            </a:r>
            <a:r>
              <a:rPr lang="en-US" dirty="0" err="1" smtClean="0"/>
              <a:t>Atrial</a:t>
            </a:r>
            <a:r>
              <a:rPr lang="en-US" dirty="0" smtClean="0"/>
              <a:t> contraction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Beat -to-beat variability in ventricular filling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Sympathetic activation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scores for bleeding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HAS BLED</a:t>
            </a:r>
          </a:p>
          <a:p>
            <a:r>
              <a:rPr lang="en-US" dirty="0" smtClean="0"/>
              <a:t>Hypertension</a:t>
            </a:r>
          </a:p>
          <a:p>
            <a:r>
              <a:rPr lang="en-US" dirty="0" smtClean="0"/>
              <a:t>Abnormal RFT/LFT</a:t>
            </a:r>
          </a:p>
          <a:p>
            <a:r>
              <a:rPr lang="en-US" dirty="0" smtClean="0"/>
              <a:t>Stroke</a:t>
            </a:r>
          </a:p>
          <a:p>
            <a:r>
              <a:rPr lang="en-US" dirty="0" smtClean="0"/>
              <a:t>Bleeding history or predisposition</a:t>
            </a:r>
          </a:p>
          <a:p>
            <a:r>
              <a:rPr lang="en-US" dirty="0" smtClean="0"/>
              <a:t>Labile INR</a:t>
            </a:r>
          </a:p>
          <a:p>
            <a:r>
              <a:rPr lang="en-US" dirty="0" smtClean="0"/>
              <a:t>Elderly (&gt;65 yrs)</a:t>
            </a:r>
          </a:p>
          <a:p>
            <a:r>
              <a:rPr lang="en-US" dirty="0" smtClean="0"/>
              <a:t>Drugs/alcohol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score for bleeding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77762"/>
            <a:ext cx="7467600" cy="431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Has bled bleeding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Score 0-2- low bleeding risk</a:t>
            </a:r>
          </a:p>
          <a:p>
            <a:r>
              <a:rPr lang="en-US" dirty="0" smtClean="0"/>
              <a:t>Score &gt;2- high bleeding risk</a:t>
            </a:r>
          </a:p>
          <a:p>
            <a:pPr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828800" y="3124200"/>
          <a:ext cx="47244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Score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Annual</a:t>
                      </a:r>
                      <a:r>
                        <a:rPr lang="en-US" baseline="0" dirty="0" smtClean="0"/>
                        <a:t> major bleeding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3.7%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Bleeding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ORBIT</a:t>
            </a:r>
            <a:r>
              <a:rPr lang="en-US" dirty="0" smtClean="0"/>
              <a:t> (Outcomes Registry for Better Informed Treatment of </a:t>
            </a:r>
            <a:r>
              <a:rPr lang="en-US" dirty="0" err="1" smtClean="0"/>
              <a:t>Atrial</a:t>
            </a:r>
            <a:r>
              <a:rPr lang="en-US" dirty="0" smtClean="0"/>
              <a:t> Fibrillation)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ABC </a:t>
            </a:r>
            <a:r>
              <a:rPr lang="en-US" dirty="0" smtClean="0"/>
              <a:t>(age, biomarkers, clinical history)</a:t>
            </a:r>
          </a:p>
          <a:p>
            <a:endParaRPr lang="en-US" dirty="0" smtClean="0"/>
          </a:p>
          <a:p>
            <a:r>
              <a:rPr lang="en-US" dirty="0" smtClean="0"/>
              <a:t>A high bleeding risk score should generally not result in withholding OAC</a:t>
            </a:r>
          </a:p>
          <a:p>
            <a:r>
              <a:rPr lang="en-US" dirty="0" smtClean="0"/>
              <a:t>Bleeding risk factors should be identified and treatable factors corrected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b="27604"/>
          <a:stretch>
            <a:fillRect/>
          </a:stretch>
        </p:blipFill>
        <p:spPr bwMode="auto">
          <a:xfrm>
            <a:off x="1600200" y="838200"/>
            <a:ext cx="5613072" cy="531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Stroke prevention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VKA reduces stroke by 2/3 and mortality by ¼ compared with aspirin and no therapy</a:t>
            </a:r>
          </a:p>
          <a:p>
            <a:r>
              <a:rPr lang="en-US" dirty="0" smtClean="0"/>
              <a:t>TTR (Time in Therapeutic Range)&gt;65-70%</a:t>
            </a:r>
          </a:p>
          <a:p>
            <a:r>
              <a:rPr lang="en-US" dirty="0" smtClean="0"/>
              <a:t>SAMe-TT</a:t>
            </a:r>
            <a:r>
              <a:rPr lang="en-US" sz="1400" dirty="0" smtClean="0"/>
              <a:t>2</a:t>
            </a:r>
            <a:r>
              <a:rPr lang="en-US" dirty="0" smtClean="0"/>
              <a:t>R</a:t>
            </a:r>
            <a:r>
              <a:rPr lang="en-US" sz="1200" dirty="0" smtClean="0"/>
              <a:t>2</a:t>
            </a:r>
            <a:r>
              <a:rPr lang="en-US" dirty="0" smtClean="0"/>
              <a:t> score</a:t>
            </a:r>
          </a:p>
          <a:p>
            <a:r>
              <a:rPr lang="en-US" dirty="0" smtClean="0"/>
              <a:t>AF patients with RHD or mechanical heart valve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SAMe-TT</a:t>
            </a:r>
            <a:r>
              <a:rPr lang="en-US" sz="1800" dirty="0" smtClean="0"/>
              <a:t>2</a:t>
            </a:r>
            <a:r>
              <a:rPr lang="en-US" dirty="0" smtClean="0"/>
              <a:t>R</a:t>
            </a:r>
            <a:r>
              <a:rPr lang="en-US" sz="1600" dirty="0" smtClean="0"/>
              <a:t>2</a:t>
            </a:r>
            <a:r>
              <a:rPr lang="en-US" dirty="0" smtClean="0"/>
              <a:t> score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3733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VARIABLE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SCORE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SEX (FEMALE)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AGE (&lt;60 YRS)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MEDICAL HISTORY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TREATMENT HISTORY (INTERACTIONS)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TOBACCO USE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RACE</a:t>
                      </a:r>
                      <a:r>
                        <a:rPr lang="en-US" baseline="0" dirty="0" smtClean="0"/>
                        <a:t> (NON CAUCASIANS)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53340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Score 0-2 better to start on VKA</a:t>
            </a:r>
          </a:p>
          <a:p>
            <a:r>
              <a:rPr lang="en-US" dirty="0" smtClean="0"/>
              <a:t>&gt;2—NOAC better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Apixaban</a:t>
            </a:r>
            <a:r>
              <a:rPr lang="en-US" dirty="0" smtClean="0"/>
              <a:t> 5 mg twice daily– reduced stroke and systemic embolism by 21% compared with </a:t>
            </a:r>
            <a:r>
              <a:rPr lang="en-US" dirty="0" err="1" smtClean="0"/>
              <a:t>warf</a:t>
            </a:r>
            <a:endParaRPr lang="en-US" dirty="0" smtClean="0"/>
          </a:p>
          <a:p>
            <a:r>
              <a:rPr lang="en-US" dirty="0" smtClean="0"/>
              <a:t>31% reduction in major bleeding and 11% reduction in all cause mortality</a:t>
            </a:r>
          </a:p>
          <a:p>
            <a:r>
              <a:rPr lang="en-US" dirty="0" smtClean="0"/>
              <a:t>Rates of </a:t>
            </a:r>
            <a:r>
              <a:rPr lang="en-US" dirty="0" err="1" smtClean="0"/>
              <a:t>haemorrhagic</a:t>
            </a:r>
            <a:r>
              <a:rPr lang="en-US" dirty="0" smtClean="0"/>
              <a:t> stroke and intracranial </a:t>
            </a:r>
            <a:r>
              <a:rPr lang="en-US" dirty="0" err="1" smtClean="0"/>
              <a:t>haemorrhage</a:t>
            </a:r>
            <a:r>
              <a:rPr lang="en-US" dirty="0" smtClean="0"/>
              <a:t> were lower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Dabigatran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RE-LY trial- </a:t>
            </a:r>
            <a:r>
              <a:rPr lang="en-US" dirty="0" err="1" smtClean="0"/>
              <a:t>dabigatran</a:t>
            </a:r>
            <a:r>
              <a:rPr lang="en-US" dirty="0" smtClean="0"/>
              <a:t> 150 mg BD—reduced stroke and systemic embolism by 35% (</a:t>
            </a:r>
            <a:r>
              <a:rPr lang="en-US" dirty="0" err="1" smtClean="0"/>
              <a:t>warf</a:t>
            </a:r>
            <a:r>
              <a:rPr lang="en-US" dirty="0" smtClean="0"/>
              <a:t>)</a:t>
            </a:r>
          </a:p>
          <a:p>
            <a:r>
              <a:rPr lang="en-US" dirty="0" smtClean="0"/>
              <a:t>110 mg </a:t>
            </a:r>
            <a:r>
              <a:rPr lang="en-US" dirty="0" err="1" smtClean="0"/>
              <a:t>bd</a:t>
            </a:r>
            <a:r>
              <a:rPr lang="en-US" dirty="0" smtClean="0"/>
              <a:t> non inferior to </a:t>
            </a:r>
            <a:r>
              <a:rPr lang="en-US" dirty="0" err="1" smtClean="0"/>
              <a:t>warf</a:t>
            </a:r>
            <a:r>
              <a:rPr lang="en-US" dirty="0" smtClean="0"/>
              <a:t>– 20% fewer major bleeding</a:t>
            </a:r>
          </a:p>
          <a:p>
            <a:r>
              <a:rPr lang="en-US" dirty="0" smtClean="0"/>
              <a:t>GI bleeding– significantly increased by 50%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Edoxaban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Edoxaban</a:t>
            </a:r>
            <a:r>
              <a:rPr lang="en-US" dirty="0" smtClean="0"/>
              <a:t> 60 mg once daily was non-inferior to </a:t>
            </a:r>
            <a:r>
              <a:rPr lang="en-US" dirty="0" err="1" smtClean="0"/>
              <a:t>warfarin</a:t>
            </a:r>
            <a:endParaRPr lang="en-US" dirty="0" smtClean="0"/>
          </a:p>
          <a:p>
            <a:r>
              <a:rPr lang="en-US" dirty="0" err="1" smtClean="0"/>
              <a:t>Edoxaban</a:t>
            </a:r>
            <a:r>
              <a:rPr lang="en-US" dirty="0" smtClean="0"/>
              <a:t>  60 mg OD– significantly reduced stroke or systemic embolism by 21% and significantly reduced major bleeding events by 20%</a:t>
            </a:r>
          </a:p>
          <a:p>
            <a:r>
              <a:rPr lang="en-US" dirty="0" err="1" smtClean="0"/>
              <a:t>Edoxaban</a:t>
            </a:r>
            <a:r>
              <a:rPr lang="en-US" dirty="0" smtClean="0"/>
              <a:t> 30 mg once daily was non-inferior to </a:t>
            </a:r>
            <a:r>
              <a:rPr lang="en-US" dirty="0" err="1" smtClean="0"/>
              <a:t>warfarin</a:t>
            </a:r>
            <a:r>
              <a:rPr lang="en-US" dirty="0" smtClean="0"/>
              <a:t> for prevention of stroke and systemic embolism but significantly reduced major bleeding events by 53%.</a:t>
            </a:r>
          </a:p>
          <a:p>
            <a:r>
              <a:rPr lang="en-US" dirty="0" smtClean="0"/>
              <a:t>Only the higher dose regimen has been approved for stroke prevention in AF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Loss of </a:t>
            </a:r>
            <a:r>
              <a:rPr lang="en-US" dirty="0" err="1" smtClean="0"/>
              <a:t>atrial</a:t>
            </a:r>
            <a:r>
              <a:rPr lang="en-US" dirty="0" smtClean="0"/>
              <a:t> contraction --decrease cardiac output-- when diastolic ventricular filling is impaired by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Mitral </a:t>
            </a:r>
            <a:r>
              <a:rPr lang="en-US" dirty="0" err="1" smtClean="0"/>
              <a:t>stenosis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Hypertension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HCM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Restrictive </a:t>
            </a:r>
            <a:r>
              <a:rPr lang="en-US" dirty="0" err="1" smtClean="0"/>
              <a:t>cardiomyopathy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Rivaroxaban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 inferior to </a:t>
            </a:r>
            <a:r>
              <a:rPr lang="en-US" dirty="0" err="1" smtClean="0"/>
              <a:t>warf</a:t>
            </a:r>
            <a:endParaRPr lang="en-US" dirty="0" smtClean="0"/>
          </a:p>
          <a:p>
            <a:r>
              <a:rPr lang="en-US" dirty="0" smtClean="0"/>
              <a:t>21% reduction in stroke or systemic embolism</a:t>
            </a:r>
          </a:p>
          <a:p>
            <a:r>
              <a:rPr lang="en-US" dirty="0" smtClean="0"/>
              <a:t>No reduction in the rates of mortality, </a:t>
            </a:r>
            <a:r>
              <a:rPr lang="en-US" dirty="0" err="1" smtClean="0"/>
              <a:t>ischaemic</a:t>
            </a:r>
            <a:r>
              <a:rPr lang="en-US" dirty="0" smtClean="0"/>
              <a:t> stroke, or major bleeding events compared to VKA. </a:t>
            </a:r>
          </a:p>
          <a:p>
            <a:r>
              <a:rPr lang="en-US" dirty="0" smtClean="0"/>
              <a:t>Increase in gastrointestinal bleeding events, but a significant reduction in </a:t>
            </a:r>
            <a:r>
              <a:rPr lang="en-US" dirty="0" err="1" smtClean="0"/>
              <a:t>haemorrhagic</a:t>
            </a:r>
            <a:r>
              <a:rPr lang="en-US" dirty="0" smtClean="0"/>
              <a:t> stroke and intracranial </a:t>
            </a:r>
            <a:r>
              <a:rPr lang="en-US" dirty="0" err="1" smtClean="0"/>
              <a:t>haemorrhage</a:t>
            </a:r>
            <a:r>
              <a:rPr lang="en-US" dirty="0" smtClean="0"/>
              <a:t> with </a:t>
            </a:r>
            <a:r>
              <a:rPr lang="en-US" dirty="0" err="1" smtClean="0"/>
              <a:t>rivaroxaban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b="37395"/>
          <a:stretch>
            <a:fillRect/>
          </a:stretch>
        </p:blipFill>
        <p:spPr bwMode="auto">
          <a:xfrm>
            <a:off x="381000" y="1639621"/>
            <a:ext cx="8229600" cy="338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Antiplatelets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VKA --prevents stroke, systemic embolism, myocardial infarction, and vascular death better than single or dual </a:t>
            </a:r>
            <a:r>
              <a:rPr lang="en-US" dirty="0" err="1" smtClean="0"/>
              <a:t>antiplatelet</a:t>
            </a:r>
            <a:r>
              <a:rPr lang="en-US" dirty="0" smtClean="0"/>
              <a:t> therapy</a:t>
            </a:r>
          </a:p>
          <a:p>
            <a:r>
              <a:rPr lang="en-US" dirty="0" err="1" smtClean="0"/>
              <a:t>Antiplatelet</a:t>
            </a:r>
            <a:r>
              <a:rPr lang="en-US" dirty="0" smtClean="0"/>
              <a:t> therapy increases bleeding risk-- almost similar to OAC</a:t>
            </a:r>
          </a:p>
          <a:p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Antiplatelet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therapy cannot be recommended for stroke prevention in AF patients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Recommendations for stroke prevention in AF patients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4974" t="6584" r="6327" b="55796"/>
          <a:stretch>
            <a:fillRect/>
          </a:stretch>
        </p:blipFill>
        <p:spPr bwMode="auto">
          <a:xfrm>
            <a:off x="381000" y="1981200"/>
            <a:ext cx="8153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Recommendations for stroke prevention in AF patients</a:t>
            </a:r>
            <a:endParaRPr lang="en-US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4279" t="43778" r="5856" b="10584"/>
          <a:stretch>
            <a:fillRect/>
          </a:stretch>
        </p:blipFill>
        <p:spPr bwMode="auto">
          <a:xfrm>
            <a:off x="762000" y="2209800"/>
            <a:ext cx="7467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685800" y="4648200"/>
            <a:ext cx="71628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Left </a:t>
            </a:r>
            <a:r>
              <a:rPr lang="en-US" dirty="0" err="1" smtClean="0"/>
              <a:t>atrial</a:t>
            </a:r>
            <a:r>
              <a:rPr lang="en-US" dirty="0" smtClean="0"/>
              <a:t> appendage occlusion or exclusion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Watchman device compared with VKA therapy (PROTECT AF)</a:t>
            </a:r>
          </a:p>
          <a:p>
            <a:r>
              <a:rPr lang="en-US" dirty="0" smtClean="0"/>
              <a:t>LAA occlusion– non inferior to VKA for prevention of stroke</a:t>
            </a:r>
          </a:p>
          <a:p>
            <a:r>
              <a:rPr lang="en-US" dirty="0" smtClean="0"/>
              <a:t>Lower bleeding</a:t>
            </a:r>
          </a:p>
          <a:p>
            <a:r>
              <a:rPr lang="en-US" dirty="0" smtClean="0"/>
              <a:t>Contraindication of OAC</a:t>
            </a:r>
          </a:p>
          <a:p>
            <a:r>
              <a:rPr lang="en-US" dirty="0" smtClean="0"/>
              <a:t>Procedure related complication rate- 4%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7337" y="2560637"/>
            <a:ext cx="52673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atchman-device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238375" y="1774825"/>
            <a:ext cx="3905250" cy="4524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Watchman device</a:t>
            </a:r>
            <a:endParaRPr lang="en-US" dirty="0"/>
          </a:p>
        </p:txBody>
      </p:sp>
      <p:pic>
        <p:nvPicPr>
          <p:cNvPr id="4" name="Content Placeholder 3" descr="Watchman-Procedure.g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647825" y="2590800"/>
            <a:ext cx="5086350" cy="2838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Watchman device</a:t>
            </a:r>
            <a:endParaRPr lang="en-US" dirty="0"/>
          </a:p>
        </p:txBody>
      </p:sp>
      <p:pic>
        <p:nvPicPr>
          <p:cNvPr id="4" name="Content Placeholder 3" descr="_Watchman deviceat ACC 2015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524000" y="2346362"/>
            <a:ext cx="4592793" cy="2911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Prevalence- 3% adults aged 20 or above</a:t>
            </a:r>
          </a:p>
          <a:p>
            <a:r>
              <a:rPr lang="en-US" dirty="0" smtClean="0"/>
              <a:t>Incidence 0.1%/yr before 40 year</a:t>
            </a:r>
          </a:p>
          <a:p>
            <a:r>
              <a:rPr lang="en-US" dirty="0" smtClean="0"/>
              <a:t>&gt;2%/yr after 80 yrs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Watchman device</a:t>
            </a:r>
            <a:endParaRPr lang="en-US" dirty="0"/>
          </a:p>
        </p:txBody>
      </p:sp>
      <p:pic>
        <p:nvPicPr>
          <p:cNvPr id="4" name="Content Placeholder 3" descr="watchman device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460223" y="1600200"/>
            <a:ext cx="5461554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Surgical left </a:t>
            </a:r>
            <a:r>
              <a:rPr lang="en-US" dirty="0" err="1" smtClean="0"/>
              <a:t>atrial</a:t>
            </a:r>
            <a:r>
              <a:rPr lang="en-US" dirty="0" smtClean="0"/>
              <a:t> appendage occlusion or exclusion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Limited controlled data </a:t>
            </a:r>
          </a:p>
          <a:p>
            <a:r>
              <a:rPr lang="en-US" dirty="0" smtClean="0"/>
              <a:t>Residual LAA flow or incomplete LAA exclusion can increase stroke risk</a:t>
            </a:r>
          </a:p>
          <a:p>
            <a:r>
              <a:rPr lang="en-US" dirty="0" smtClean="0"/>
              <a:t>Performed during other open heart surgery, and more recently in combination with surgical ablation of AF or as a stand-alone </a:t>
            </a:r>
            <a:r>
              <a:rPr lang="en-US" dirty="0" err="1" smtClean="0"/>
              <a:t>thoracoscopic</a:t>
            </a:r>
            <a:r>
              <a:rPr lang="en-US" dirty="0" smtClean="0"/>
              <a:t> procedure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600200"/>
            <a:ext cx="4114800" cy="455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1981200" y="2438400"/>
            <a:ext cx="3429000" cy="1066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stroke prevention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Advanced age and previous </a:t>
            </a:r>
            <a:r>
              <a:rPr lang="en-US" dirty="0" err="1" smtClean="0"/>
              <a:t>cardioembolic</a:t>
            </a:r>
            <a:r>
              <a:rPr lang="en-US" dirty="0" smtClean="0"/>
              <a:t> stroke or TIA</a:t>
            </a:r>
          </a:p>
          <a:p>
            <a:r>
              <a:rPr lang="en-US" dirty="0" smtClean="0"/>
              <a:t>Highest risk of recurrent stroke --the early phase after a first stroke or TIA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Treatment of acute </a:t>
            </a:r>
            <a:r>
              <a:rPr lang="en-US" dirty="0" err="1" smtClean="0"/>
              <a:t>ischaemic</a:t>
            </a:r>
            <a:r>
              <a:rPr lang="en-US" dirty="0" smtClean="0"/>
              <a:t> stroke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Systemic </a:t>
            </a:r>
            <a:r>
              <a:rPr lang="en-US" dirty="0" err="1" smtClean="0"/>
              <a:t>thrombolysis</a:t>
            </a:r>
            <a:r>
              <a:rPr lang="en-US" dirty="0" smtClean="0"/>
              <a:t> with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rtPA</a:t>
            </a:r>
            <a:r>
              <a:rPr lang="en-US" dirty="0" smtClean="0"/>
              <a:t>– if patient presents within 4.5 hrs of symptom onset</a:t>
            </a:r>
          </a:p>
          <a:p>
            <a:r>
              <a:rPr lang="en-US" dirty="0" smtClean="0"/>
              <a:t>Contraindicated in patients on therapeutic OAC</a:t>
            </a:r>
          </a:p>
          <a:p>
            <a:r>
              <a:rPr lang="en-US" dirty="0" smtClean="0"/>
              <a:t>Can be given in patients treated with a VKA if the INR is below 1.7</a:t>
            </a:r>
          </a:p>
          <a:p>
            <a:r>
              <a:rPr lang="en-US" dirty="0" err="1" smtClean="0"/>
              <a:t>Dabigatran</a:t>
            </a:r>
            <a:r>
              <a:rPr lang="en-US" dirty="0" smtClean="0"/>
              <a:t> treated patients --with a normal </a:t>
            </a:r>
            <a:r>
              <a:rPr lang="en-US" dirty="0" err="1" smtClean="0"/>
              <a:t>aPTT</a:t>
            </a:r>
            <a:r>
              <a:rPr lang="en-US" dirty="0" smtClean="0"/>
              <a:t> and last intake of drug &gt;48 h previously</a:t>
            </a:r>
          </a:p>
          <a:p>
            <a:r>
              <a:rPr lang="en-US" dirty="0" err="1" smtClean="0"/>
              <a:t>Thrombectomy</a:t>
            </a:r>
            <a:r>
              <a:rPr lang="en-US" dirty="0" smtClean="0"/>
              <a:t> ---</a:t>
            </a:r>
            <a:r>
              <a:rPr lang="en-US" dirty="0" err="1" smtClean="0"/>
              <a:t>anticoagulated</a:t>
            </a:r>
            <a:r>
              <a:rPr lang="en-US" dirty="0" smtClean="0"/>
              <a:t> patients with distal occlusion of ICA or MCA in a 6 h window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initiation of </a:t>
            </a:r>
            <a:r>
              <a:rPr lang="en-US" sz="3600" dirty="0" err="1" smtClean="0"/>
              <a:t>oac</a:t>
            </a:r>
            <a:r>
              <a:rPr lang="en-US" sz="3600" dirty="0" smtClean="0"/>
              <a:t> after </a:t>
            </a:r>
            <a:r>
              <a:rPr lang="en-US" sz="3600" dirty="0" err="1" smtClean="0"/>
              <a:t>tia</a:t>
            </a:r>
            <a:r>
              <a:rPr lang="en-US" sz="3600" dirty="0" smtClean="0"/>
              <a:t>/stroke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Parenteral</a:t>
            </a:r>
            <a:r>
              <a:rPr lang="en-US" dirty="0" smtClean="0"/>
              <a:t> anticoagulants seem to be associated with a non-significant reduction in recurrent </a:t>
            </a:r>
            <a:r>
              <a:rPr lang="en-US" dirty="0" err="1" smtClean="0"/>
              <a:t>ischaemic</a:t>
            </a:r>
            <a:r>
              <a:rPr lang="en-US" dirty="0" smtClean="0"/>
              <a:t> stroke when administered 7–14 days after the acute stroke</a:t>
            </a:r>
          </a:p>
          <a:p>
            <a:r>
              <a:rPr lang="en-US" dirty="0" smtClean="0"/>
              <a:t>Significant increase in symptomatic </a:t>
            </a:r>
            <a:r>
              <a:rPr lang="en-US" dirty="0" smtClean="0"/>
              <a:t>intracranial bleeding </a:t>
            </a:r>
            <a:r>
              <a:rPr lang="en-US" dirty="0" smtClean="0"/>
              <a:t>and a similar rate of death or disability at final </a:t>
            </a:r>
            <a:r>
              <a:rPr lang="en-US" dirty="0" smtClean="0"/>
              <a:t>follow-up</a:t>
            </a:r>
          </a:p>
          <a:p>
            <a:endParaRPr lang="en-US" dirty="0" smtClean="0"/>
          </a:p>
          <a:p>
            <a:r>
              <a:rPr lang="en-US" dirty="0" err="1" smtClean="0"/>
              <a:t>Parenteral</a:t>
            </a:r>
            <a:r>
              <a:rPr lang="en-US" dirty="0" smtClean="0"/>
              <a:t> anticoagulation -- Bleeding risk&gt;&gt; stroke prevention benefit in the first days after a large stroke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Patients </a:t>
            </a:r>
            <a:r>
              <a:rPr lang="en-US" dirty="0" smtClean="0"/>
              <a:t>with a TIA or a small stroke--early (immediate) initiation or continuation of anticoagulation</a:t>
            </a:r>
          </a:p>
          <a:p>
            <a:r>
              <a:rPr lang="en-US" dirty="0" smtClean="0"/>
              <a:t>To initiate anticoagulation in AF patients between 1 and 12 days after an ischemic stroke--depending on stroke severity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Repeat brain imaging to determine the optimal initiation of anticoagulation in patients with a large stroke at risk for </a:t>
            </a:r>
            <a:r>
              <a:rPr lang="en-US" dirty="0" err="1" smtClean="0"/>
              <a:t>haemorrhagic</a:t>
            </a:r>
            <a:r>
              <a:rPr lang="en-US" dirty="0" smtClean="0"/>
              <a:t> transformation</a:t>
            </a:r>
          </a:p>
          <a:p>
            <a:r>
              <a:rPr lang="en-US" dirty="0" smtClean="0"/>
              <a:t>VKA or NOAC- benefit in AF patients who survived stroke</a:t>
            </a:r>
          </a:p>
          <a:p>
            <a:r>
              <a:rPr lang="en-US" dirty="0" smtClean="0"/>
              <a:t>NOAC– fewer IC bleed</a:t>
            </a:r>
          </a:p>
          <a:p>
            <a:r>
              <a:rPr lang="en-US" dirty="0" smtClean="0"/>
              <a:t>If a patient suffers a stroke or TIA while taking an anticoagulant, switching to another anticoagulant should be considered.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admin\Desktop\INITIATION OF OAC after stroke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111108"/>
            <a:ext cx="6477000" cy="5015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Initiation of anticoagulation after Intracranial </a:t>
            </a:r>
            <a:r>
              <a:rPr lang="en-US" sz="2800" dirty="0" err="1" smtClean="0"/>
              <a:t>haemorrhage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Patients with a history of intracranial bleeding were excluded from the randomized trials</a:t>
            </a:r>
          </a:p>
          <a:p>
            <a:r>
              <a:rPr lang="en-US" dirty="0" smtClean="0"/>
              <a:t>Anticoagulation in patients with AF can be reinitiated after 4–8 weeks, especially when the cause of bleeding or the relevant risk factor has been treated</a:t>
            </a:r>
          </a:p>
          <a:p>
            <a:r>
              <a:rPr lang="en-US" dirty="0" smtClean="0"/>
              <a:t>Consider anticoagulants with a low bleeding risk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Morbidity and mortality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2 fold increased risk of all cause mortality in women and 1.5 fold increase in men</a:t>
            </a:r>
          </a:p>
          <a:p>
            <a:r>
              <a:rPr lang="en-US" sz="2200" dirty="0" smtClean="0"/>
              <a:t>5 times increase risk of stroke</a:t>
            </a:r>
          </a:p>
          <a:p>
            <a:r>
              <a:rPr lang="en-US" sz="2200" dirty="0" smtClean="0"/>
              <a:t>Death – heart failure and sudden death common</a:t>
            </a:r>
          </a:p>
          <a:p>
            <a:r>
              <a:rPr lang="en-US" sz="2200" dirty="0" smtClean="0"/>
              <a:t>Morbidity – heart failure and stroke</a:t>
            </a:r>
          </a:p>
          <a:p>
            <a:r>
              <a:rPr lang="en-US" sz="2200" dirty="0" smtClean="0"/>
              <a:t>20-30% patients with ischemic stroke-- AF</a:t>
            </a:r>
          </a:p>
          <a:p>
            <a:r>
              <a:rPr lang="en-US" sz="2200" dirty="0" smtClean="0"/>
              <a:t>The average stroke rate – 1.5% and annual death rate- 3% in </a:t>
            </a:r>
            <a:r>
              <a:rPr lang="en-US" sz="2200" dirty="0" err="1" smtClean="0"/>
              <a:t>anticoagulated</a:t>
            </a:r>
            <a:r>
              <a:rPr lang="en-US" sz="2200" dirty="0" smtClean="0"/>
              <a:t> AF patients</a:t>
            </a:r>
          </a:p>
          <a:p>
            <a:r>
              <a:rPr lang="en-US" sz="2200" dirty="0"/>
              <a:t>White matter lesions, cognitive impairment, depressed mood, decreased QOL</a:t>
            </a:r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admin\Desktop\reinitiation of oac after ic bleed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990600"/>
            <a:ext cx="6400799" cy="54842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b="54542"/>
          <a:stretch>
            <a:fillRect/>
          </a:stretch>
        </p:blipFill>
        <p:spPr bwMode="auto">
          <a:xfrm>
            <a:off x="1693284" y="1600200"/>
            <a:ext cx="478159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1828800" y="2514600"/>
            <a:ext cx="3733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 for secondary stroke prevention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t="45342"/>
          <a:stretch>
            <a:fillRect/>
          </a:stretch>
        </p:blipFill>
        <p:spPr bwMode="auto">
          <a:xfrm>
            <a:off x="1981200" y="2133600"/>
            <a:ext cx="4220212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2286000" y="4267200"/>
            <a:ext cx="28956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Minimizing bleeding with anticoagulant therapy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Incidence of major bleeding with VKA – 2.1 per 100 patient years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Management of bleeding events in </a:t>
            </a:r>
            <a:r>
              <a:rPr lang="en-US" sz="3200" dirty="0" err="1" smtClean="0"/>
              <a:t>anticoagulated</a:t>
            </a:r>
            <a:r>
              <a:rPr lang="en-US" sz="3200" dirty="0" smtClean="0"/>
              <a:t> patients</a:t>
            </a:r>
            <a:endParaRPr lang="en-US" sz="3200" dirty="0"/>
          </a:p>
        </p:txBody>
      </p:sp>
      <p:pic>
        <p:nvPicPr>
          <p:cNvPr id="10242" name="Picture 2" descr="C:\Users\admin\Desktop\managemnet of active bleeding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371600"/>
            <a:ext cx="5473362" cy="5047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Antidotes for </a:t>
            </a:r>
            <a:r>
              <a:rPr lang="en-IN" dirty="0" err="1" smtClean="0"/>
              <a:t>noac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4221363962"/>
              </p:ext>
            </p:extLst>
          </p:nvPr>
        </p:nvGraphicFramePr>
        <p:xfrm>
          <a:off x="457200" y="1600200"/>
          <a:ext cx="7467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3733800"/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Antidotes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Drugs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Idarucizumab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Dabigatran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Andexanetalfa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Factor </a:t>
                      </a:r>
                      <a:r>
                        <a:rPr lang="en-IN" dirty="0" err="1" smtClean="0"/>
                        <a:t>Xa</a:t>
                      </a:r>
                      <a:r>
                        <a:rPr lang="en-IN" dirty="0" smtClean="0"/>
                        <a:t> inhibitors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Ciraparantag</a:t>
                      </a:r>
                      <a:r>
                        <a:rPr lang="en-IN" dirty="0" smtClean="0"/>
                        <a:t>/</a:t>
                      </a:r>
                      <a:r>
                        <a:rPr lang="en-IN" dirty="0" err="1" smtClean="0"/>
                        <a:t>aripazine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Dabigatran</a:t>
                      </a:r>
                      <a:r>
                        <a:rPr lang="en-IN" dirty="0" smtClean="0"/>
                        <a:t>, </a:t>
                      </a:r>
                      <a:r>
                        <a:rPr lang="en-IN" dirty="0" err="1" smtClean="0"/>
                        <a:t>apixaban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7520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b="42424"/>
          <a:stretch>
            <a:fillRect/>
          </a:stretch>
        </p:blipFill>
        <p:spPr bwMode="auto">
          <a:xfrm>
            <a:off x="1447800" y="1828800"/>
            <a:ext cx="531795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21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Antithrombotic therapy after ACS in AF</a:t>
            </a:r>
            <a:endParaRPr lang="en-US" sz="3200" dirty="0"/>
          </a:p>
        </p:txBody>
      </p:sp>
      <p:pic>
        <p:nvPicPr>
          <p:cNvPr id="12290" name="Picture 2" descr="C:\Users\admin\Desktop\acs and AF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500753" y="1600200"/>
            <a:ext cx="7380494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Antithrombotic therapy after elective PCI in AF patients</a:t>
            </a:r>
            <a:endParaRPr lang="en-US" sz="3200" dirty="0"/>
          </a:p>
        </p:txBody>
      </p:sp>
      <p:pic>
        <p:nvPicPr>
          <p:cNvPr id="13314" name="Picture 2" descr="C:\Users\admin\Desktop\pci and AF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506479" y="1600200"/>
            <a:ext cx="7369042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1076324" y="2209800"/>
            <a:ext cx="6848475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1143000" y="4648200"/>
            <a:ext cx="5486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Gender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Incidence and prevalence of AF in women is lower </a:t>
            </a:r>
          </a:p>
          <a:p>
            <a:r>
              <a:rPr lang="en-US" dirty="0" smtClean="0"/>
              <a:t>Death is similar or higher than men</a:t>
            </a:r>
          </a:p>
          <a:p>
            <a:r>
              <a:rPr lang="en-US" dirty="0" smtClean="0"/>
              <a:t>Bleeding risk is similar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Rate control </a:t>
            </a:r>
            <a:r>
              <a:rPr lang="en-US" dirty="0" err="1" smtClean="0"/>
              <a:t>vs</a:t>
            </a:r>
            <a:r>
              <a:rPr lang="en-US" dirty="0" smtClean="0"/>
              <a:t> rhythm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No significant difference in total mortality, stroke rate or QOL</a:t>
            </a:r>
          </a:p>
          <a:p>
            <a:r>
              <a:rPr lang="en-US" dirty="0" smtClean="0"/>
              <a:t>Rate of </a:t>
            </a:r>
            <a:r>
              <a:rPr lang="en-US" dirty="0" err="1" smtClean="0"/>
              <a:t>hospitalisation</a:t>
            </a:r>
            <a:r>
              <a:rPr lang="en-US" dirty="0" smtClean="0"/>
              <a:t> and drug side effects were lower in rate control arm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No survival advantage of rhythm control strategy over rate control</a:t>
            </a:r>
          </a:p>
          <a:p>
            <a:endParaRPr lang="en-US" dirty="0" smtClean="0"/>
          </a:p>
          <a:p>
            <a:r>
              <a:rPr lang="en-US" dirty="0" smtClean="0"/>
              <a:t>SR –lower mortality whereas AAD- independently </a:t>
            </a:r>
            <a:r>
              <a:rPr lang="en-US" dirty="0" err="1" smtClean="0"/>
              <a:t>a/w</a:t>
            </a:r>
            <a:r>
              <a:rPr lang="en-US" dirty="0" smtClean="0"/>
              <a:t> increased mortality</a:t>
            </a:r>
          </a:p>
          <a:p>
            <a:r>
              <a:rPr lang="en-US" dirty="0" smtClean="0"/>
              <a:t>Therapies that maintain SR without major adverse effects –may have beneficial effect on survival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Aymptomatic</a:t>
            </a:r>
            <a:r>
              <a:rPr lang="en-US" dirty="0" smtClean="0"/>
              <a:t> or minimally symptomatic patients &gt;65 yrs- rate control</a:t>
            </a:r>
          </a:p>
          <a:p>
            <a:r>
              <a:rPr lang="en-US" dirty="0" smtClean="0"/>
              <a:t>Persistent AF-it is reasonable to attempt to restore SR with AAD or DC </a:t>
            </a:r>
            <a:r>
              <a:rPr lang="en-US" dirty="0" err="1" smtClean="0"/>
              <a:t>cardioversion</a:t>
            </a:r>
            <a:r>
              <a:rPr lang="en-US" dirty="0" smtClean="0"/>
              <a:t> </a:t>
            </a:r>
            <a:r>
              <a:rPr lang="en-US" dirty="0" err="1" smtClean="0"/>
              <a:t>atleast</a:t>
            </a:r>
            <a:r>
              <a:rPr lang="en-US" dirty="0" smtClean="0"/>
              <a:t> once in individuals &lt;65 years</a:t>
            </a:r>
          </a:p>
          <a:p>
            <a:r>
              <a:rPr lang="en-US" dirty="0" smtClean="0"/>
              <a:t>Also in patients &gt;65 years if AF is symptomatic despite adequate </a:t>
            </a:r>
            <a:r>
              <a:rPr lang="en-US" smtClean="0"/>
              <a:t>rate control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Rate control therapy in AF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Acute rate control– beta blockers and </a:t>
            </a:r>
            <a:r>
              <a:rPr lang="en-US" dirty="0" err="1" smtClean="0"/>
              <a:t>diltiazem</a:t>
            </a:r>
            <a:r>
              <a:rPr lang="en-US" dirty="0" smtClean="0"/>
              <a:t>/</a:t>
            </a:r>
            <a:r>
              <a:rPr lang="en-US" dirty="0" err="1" smtClean="0"/>
              <a:t>verapamil</a:t>
            </a:r>
            <a:r>
              <a:rPr lang="en-US" dirty="0" smtClean="0"/>
              <a:t> is preferred</a:t>
            </a:r>
          </a:p>
          <a:p>
            <a:r>
              <a:rPr lang="en-US" dirty="0" smtClean="0"/>
              <a:t>Critically ill patients/ severely impaired LV systolic function– IV </a:t>
            </a:r>
            <a:r>
              <a:rPr lang="en-US" dirty="0" err="1" smtClean="0"/>
              <a:t>amiodarone</a:t>
            </a:r>
            <a:endParaRPr lang="en-US" dirty="0" smtClean="0"/>
          </a:p>
          <a:p>
            <a:r>
              <a:rPr lang="en-US" dirty="0" smtClean="0"/>
              <a:t>DC </a:t>
            </a:r>
            <a:r>
              <a:rPr lang="en-US" dirty="0" err="1" smtClean="0"/>
              <a:t>cardioversion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term rate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Beta blockers</a:t>
            </a:r>
          </a:p>
          <a:p>
            <a:r>
              <a:rPr lang="en-US" dirty="0" smtClean="0"/>
              <a:t>First line</a:t>
            </a:r>
          </a:p>
          <a:p>
            <a:r>
              <a:rPr lang="en-US" dirty="0" smtClean="0"/>
              <a:t>Did not reduce all cause mortality in AF</a:t>
            </a:r>
          </a:p>
          <a:p>
            <a:pPr>
              <a:buNone/>
            </a:pPr>
            <a:r>
              <a:rPr lang="en-US" dirty="0" smtClean="0"/>
              <a:t>CCB</a:t>
            </a:r>
          </a:p>
          <a:p>
            <a:r>
              <a:rPr lang="en-US" dirty="0" smtClean="0"/>
              <a:t>Avoided in patients with </a:t>
            </a:r>
            <a:r>
              <a:rPr lang="en-US" dirty="0" err="1" smtClean="0"/>
              <a:t>HFrEF</a:t>
            </a:r>
            <a:endParaRPr lang="en-US" dirty="0" smtClean="0"/>
          </a:p>
          <a:p>
            <a:r>
              <a:rPr lang="en-US" dirty="0" smtClean="0"/>
              <a:t>Digitalis– DIG trial- no effect on mortality</a:t>
            </a:r>
          </a:p>
          <a:p>
            <a:r>
              <a:rPr lang="en-US" dirty="0" smtClean="0"/>
              <a:t>Lower dose may be associated with better prognosis</a:t>
            </a:r>
          </a:p>
          <a:p>
            <a:r>
              <a:rPr lang="en-US" dirty="0" err="1" smtClean="0"/>
              <a:t>Amiodarone</a:t>
            </a:r>
            <a:r>
              <a:rPr lang="en-US" dirty="0" smtClean="0"/>
              <a:t>- last resort as rate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76400"/>
            <a:ext cx="8288479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03199" y="1524000"/>
            <a:ext cx="675871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admin\Desktop\acute rate control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143000"/>
            <a:ext cx="6142455" cy="4983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admin\Desktop\long term rate control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749605"/>
            <a:ext cx="7467600" cy="4574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Heart rate 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ESC</a:t>
            </a:r>
          </a:p>
          <a:p>
            <a:r>
              <a:rPr lang="en-US" dirty="0" smtClean="0"/>
              <a:t>&lt;80 rest</a:t>
            </a:r>
          </a:p>
          <a:p>
            <a:r>
              <a:rPr lang="en-US" dirty="0" smtClean="0"/>
              <a:t>&lt;110 moderate exercise</a:t>
            </a:r>
          </a:p>
          <a:p>
            <a:r>
              <a:rPr lang="en-US" dirty="0" smtClean="0"/>
              <a:t>Lenient HR &lt;110 </a:t>
            </a:r>
            <a:r>
              <a:rPr lang="en-US" dirty="0" err="1" smtClean="0"/>
              <a:t>bpm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Rest-60-75 </a:t>
            </a:r>
            <a:r>
              <a:rPr lang="en-US" dirty="0" err="1" smtClean="0"/>
              <a:t>bpm</a:t>
            </a:r>
            <a:endParaRPr lang="en-US" dirty="0" smtClean="0"/>
          </a:p>
          <a:p>
            <a:r>
              <a:rPr lang="en-US" dirty="0" smtClean="0"/>
              <a:t>Mild – moderate exercise-90-115 </a:t>
            </a:r>
            <a:r>
              <a:rPr lang="en-US" dirty="0" err="1" smtClean="0"/>
              <a:t>bpm</a:t>
            </a:r>
            <a:endParaRPr lang="en-US" dirty="0" smtClean="0"/>
          </a:p>
          <a:p>
            <a:r>
              <a:rPr lang="en-US" dirty="0" err="1" smtClean="0"/>
              <a:t>Sternous</a:t>
            </a:r>
            <a:r>
              <a:rPr lang="en-US" dirty="0" smtClean="0"/>
              <a:t> exercise- 120-160 </a:t>
            </a:r>
            <a:r>
              <a:rPr lang="en-US" dirty="0" err="1" smtClean="0"/>
              <a:t>bpm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 node ablation and pacing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Ablation of the </a:t>
            </a:r>
            <a:r>
              <a:rPr lang="en-US" dirty="0" err="1" smtClean="0"/>
              <a:t>atrioventricular</a:t>
            </a:r>
            <a:r>
              <a:rPr lang="en-US" dirty="0" smtClean="0"/>
              <a:t> node/His bundle and implantation of a VVI pacemaker can control ventricular rate --- when medications fail to control rate and symptoms</a:t>
            </a:r>
          </a:p>
          <a:p>
            <a:r>
              <a:rPr lang="en-US" dirty="0" smtClean="0"/>
              <a:t>May improve LV function</a:t>
            </a:r>
          </a:p>
          <a:p>
            <a:r>
              <a:rPr lang="en-US" dirty="0" err="1" smtClean="0"/>
              <a:t>HFrEF</a:t>
            </a:r>
            <a:r>
              <a:rPr lang="en-US" dirty="0" smtClean="0"/>
              <a:t>- CRT—AF can terminate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780</TotalTime>
  <Words>3627</Words>
  <Application>Microsoft Office PowerPoint</Application>
  <PresentationFormat>On-screen Show (4:3)</PresentationFormat>
  <Paragraphs>624</Paragraphs>
  <Slides>170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170</vt:i4>
      </vt:variant>
    </vt:vector>
  </HeadingPairs>
  <TitlesOfParts>
    <vt:vector size="171" baseType="lpstr">
      <vt:lpstr>Oriel</vt:lpstr>
      <vt:lpstr>ATRIAL FIBRILLATION</vt:lpstr>
      <vt:lpstr>Introduction </vt:lpstr>
      <vt:lpstr>introduction</vt:lpstr>
      <vt:lpstr>AF AND REGULAR JUNCTIONAL RHYTHM</vt:lpstr>
      <vt:lpstr>introduction</vt:lpstr>
      <vt:lpstr>Slide 6</vt:lpstr>
      <vt:lpstr>Epidemiology </vt:lpstr>
      <vt:lpstr>Morbidity and mortality </vt:lpstr>
      <vt:lpstr>Gender </vt:lpstr>
      <vt:lpstr>Genetic predisposition</vt:lpstr>
      <vt:lpstr>Mechanisms leading to AF</vt:lpstr>
      <vt:lpstr>Mechanism of AF</vt:lpstr>
      <vt:lpstr>ATRIAL STRUCTURAL ABNORMALITIES</vt:lpstr>
      <vt:lpstr>Cardiac factors</vt:lpstr>
      <vt:lpstr>Extracardiac factors</vt:lpstr>
      <vt:lpstr>Slide 16</vt:lpstr>
      <vt:lpstr>Mechanism of AF</vt:lpstr>
      <vt:lpstr>Electrophysiological mechanism</vt:lpstr>
      <vt:lpstr>Triggers of AF</vt:lpstr>
      <vt:lpstr>Triggers of af</vt:lpstr>
      <vt:lpstr>Maintenance of AF</vt:lpstr>
      <vt:lpstr>maintenance</vt:lpstr>
      <vt:lpstr>Rotors</vt:lpstr>
      <vt:lpstr>Slide 24</vt:lpstr>
      <vt:lpstr>Mechanism of af</vt:lpstr>
      <vt:lpstr>Mechanism of rotor</vt:lpstr>
      <vt:lpstr>Slide 27</vt:lpstr>
      <vt:lpstr>Rotor vs scar</vt:lpstr>
      <vt:lpstr>Autonomic nervous system</vt:lpstr>
      <vt:lpstr>Vagotonic af</vt:lpstr>
      <vt:lpstr>Risk factors</vt:lpstr>
      <vt:lpstr>Symptoms </vt:lpstr>
      <vt:lpstr>Physical examination</vt:lpstr>
      <vt:lpstr>AF classification</vt:lpstr>
      <vt:lpstr>Paroxysmal AF</vt:lpstr>
      <vt:lpstr>Persistent AF</vt:lpstr>
      <vt:lpstr>Permanent AF</vt:lpstr>
      <vt:lpstr>Non valvular AF</vt:lpstr>
      <vt:lpstr>Slide 39</vt:lpstr>
      <vt:lpstr>Ehra symptom scale</vt:lpstr>
      <vt:lpstr>Screening of af</vt:lpstr>
      <vt:lpstr>Slide 42</vt:lpstr>
      <vt:lpstr>DIAGNOSTIC WORKUP</vt:lpstr>
      <vt:lpstr>Stroke prevention</vt:lpstr>
      <vt:lpstr>Prediction of stroke and bleeding risk</vt:lpstr>
      <vt:lpstr>Slide 46</vt:lpstr>
      <vt:lpstr>Stroke risk with chads2 score</vt:lpstr>
      <vt:lpstr>STROKE PREVENTION</vt:lpstr>
      <vt:lpstr>Slide 49</vt:lpstr>
      <vt:lpstr>Risk scores for bleeding</vt:lpstr>
      <vt:lpstr>Risk score for bleeding</vt:lpstr>
      <vt:lpstr>Has bled bleeding risk</vt:lpstr>
      <vt:lpstr>Bleeding risk</vt:lpstr>
      <vt:lpstr>Slide 54</vt:lpstr>
      <vt:lpstr>Stroke prevention</vt:lpstr>
      <vt:lpstr>SAMe-TT2R2 score</vt:lpstr>
      <vt:lpstr>NOAC</vt:lpstr>
      <vt:lpstr>Dabigatran </vt:lpstr>
      <vt:lpstr>Edoxaban </vt:lpstr>
      <vt:lpstr>Rivaroxaban</vt:lpstr>
      <vt:lpstr>Slide 61</vt:lpstr>
      <vt:lpstr>Antiplatelets </vt:lpstr>
      <vt:lpstr>Recommendations for stroke prevention in AF patients</vt:lpstr>
      <vt:lpstr>Recommendations for stroke prevention in AF patients</vt:lpstr>
      <vt:lpstr>Left atrial appendage occlusion or exclusion</vt:lpstr>
      <vt:lpstr>Slide 66</vt:lpstr>
      <vt:lpstr>Slide 67</vt:lpstr>
      <vt:lpstr>Watchman device</vt:lpstr>
      <vt:lpstr>Watchman device</vt:lpstr>
      <vt:lpstr>Watchman device</vt:lpstr>
      <vt:lpstr>Surgical left atrial appendage occlusion or exclusion</vt:lpstr>
      <vt:lpstr>Slide 72</vt:lpstr>
      <vt:lpstr>Secondary stroke prevention</vt:lpstr>
      <vt:lpstr>Treatment of acute ischaemic stroke</vt:lpstr>
      <vt:lpstr>initiation of oac after tia/stroke</vt:lpstr>
      <vt:lpstr>Slide 76</vt:lpstr>
      <vt:lpstr>Slide 77</vt:lpstr>
      <vt:lpstr>Slide 78</vt:lpstr>
      <vt:lpstr>Initiation of anticoagulation after Intracranial haemorrhage</vt:lpstr>
      <vt:lpstr>Slide 80</vt:lpstr>
      <vt:lpstr>Slide 81</vt:lpstr>
      <vt:lpstr>Recommendation for secondary stroke prevention</vt:lpstr>
      <vt:lpstr>Minimizing bleeding with anticoagulant therapy</vt:lpstr>
      <vt:lpstr>Management of bleeding events in anticoagulated patients</vt:lpstr>
      <vt:lpstr>Antidotes for noac</vt:lpstr>
      <vt:lpstr>Slide 86</vt:lpstr>
      <vt:lpstr>Antithrombotic therapy after ACS in AF</vt:lpstr>
      <vt:lpstr>Antithrombotic therapy after elective PCI in AF patients</vt:lpstr>
      <vt:lpstr>Slide 89</vt:lpstr>
      <vt:lpstr>Rate control vs rhythm control</vt:lpstr>
      <vt:lpstr>Slide 91</vt:lpstr>
      <vt:lpstr>Rate control therapy in AF</vt:lpstr>
      <vt:lpstr>Long term rate control</vt:lpstr>
      <vt:lpstr>Slide 94</vt:lpstr>
      <vt:lpstr>Slide 95</vt:lpstr>
      <vt:lpstr>Slide 96</vt:lpstr>
      <vt:lpstr>Slide 97</vt:lpstr>
      <vt:lpstr>Heart rate targets</vt:lpstr>
      <vt:lpstr>AV node ablation and pacing</vt:lpstr>
      <vt:lpstr>Slide 100</vt:lpstr>
      <vt:lpstr>Rhythm control</vt:lpstr>
      <vt:lpstr>Slide 102</vt:lpstr>
      <vt:lpstr>Pill in the pocket</vt:lpstr>
      <vt:lpstr>ELECTRICAL CARDIOVERSION</vt:lpstr>
      <vt:lpstr>Anticoagulation in patients undergoing cardioversion</vt:lpstr>
      <vt:lpstr>Slide 106</vt:lpstr>
      <vt:lpstr>Long term anti arrhythmic drug therapy</vt:lpstr>
      <vt:lpstr>Slide 108</vt:lpstr>
      <vt:lpstr>Slide 109</vt:lpstr>
      <vt:lpstr>Slide 110</vt:lpstr>
      <vt:lpstr>Other drugs with antiarrythmic effects</vt:lpstr>
      <vt:lpstr>Other drugs with antiarrythmic effects</vt:lpstr>
      <vt:lpstr>Slide 113</vt:lpstr>
      <vt:lpstr>Slide 114</vt:lpstr>
      <vt:lpstr>Slide 115</vt:lpstr>
      <vt:lpstr>Slide 116</vt:lpstr>
      <vt:lpstr>Slide 117</vt:lpstr>
      <vt:lpstr>Slide 118</vt:lpstr>
      <vt:lpstr>Catheter ablation</vt:lpstr>
      <vt:lpstr>Catheter ablation</vt:lpstr>
      <vt:lpstr>indication</vt:lpstr>
      <vt:lpstr>Techniques </vt:lpstr>
      <vt:lpstr>Catheter ablation</vt:lpstr>
      <vt:lpstr>Slide 124</vt:lpstr>
      <vt:lpstr>outcome</vt:lpstr>
      <vt:lpstr>COMPLICATIONS</vt:lpstr>
      <vt:lpstr>COMPLICATIONS</vt:lpstr>
      <vt:lpstr>Ablation of AF in HF patients</vt:lpstr>
      <vt:lpstr>Surgical approaches to af</vt:lpstr>
      <vt:lpstr>Maze procedure</vt:lpstr>
      <vt:lpstr>HCM </vt:lpstr>
      <vt:lpstr>HCM</vt:lpstr>
      <vt:lpstr>AF complicating ACS</vt:lpstr>
      <vt:lpstr>Anticoagulation </vt:lpstr>
      <vt:lpstr>Hyperthyroidism </vt:lpstr>
      <vt:lpstr>Pulmonary disease</vt:lpstr>
      <vt:lpstr>WPW and pre excitation syndrome</vt:lpstr>
      <vt:lpstr>Slide 138</vt:lpstr>
      <vt:lpstr>Treatment </vt:lpstr>
      <vt:lpstr>Slide 140</vt:lpstr>
      <vt:lpstr>Slide 141</vt:lpstr>
      <vt:lpstr>Heart failure</vt:lpstr>
      <vt:lpstr>Treatment </vt:lpstr>
      <vt:lpstr>Slide 144</vt:lpstr>
      <vt:lpstr>Slide 145</vt:lpstr>
      <vt:lpstr>Rate control</vt:lpstr>
      <vt:lpstr>Slide 147</vt:lpstr>
      <vt:lpstr>Postoperative cardiac and thoracic surgery</vt:lpstr>
      <vt:lpstr>Slide 149</vt:lpstr>
      <vt:lpstr>Channelopathies</vt:lpstr>
      <vt:lpstr>Sports </vt:lpstr>
      <vt:lpstr>Slide 152</vt:lpstr>
      <vt:lpstr>elderly</vt:lpstr>
      <vt:lpstr>Pregnancy </vt:lpstr>
      <vt:lpstr>Slide 155</vt:lpstr>
      <vt:lpstr>Slide 156</vt:lpstr>
      <vt:lpstr>Valvular heart disease</vt:lpstr>
      <vt:lpstr>Slide 158</vt:lpstr>
      <vt:lpstr>Slide 159</vt:lpstr>
      <vt:lpstr>Obesity </vt:lpstr>
      <vt:lpstr>Slide 161</vt:lpstr>
      <vt:lpstr>Diabetes mellitus</vt:lpstr>
      <vt:lpstr>mcqs</vt:lpstr>
      <vt:lpstr>Slide 164</vt:lpstr>
      <vt:lpstr>Slide 165</vt:lpstr>
      <vt:lpstr>Slide 166</vt:lpstr>
      <vt:lpstr>Slide 167</vt:lpstr>
      <vt:lpstr>Slide 168</vt:lpstr>
      <vt:lpstr>Slide 169</vt:lpstr>
      <vt:lpstr>Slide 170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90</cp:revision>
  <dcterms:created xsi:type="dcterms:W3CDTF">2006-08-16T00:00:00Z</dcterms:created>
  <dcterms:modified xsi:type="dcterms:W3CDTF">2018-09-24T17:58:46Z</dcterms:modified>
</cp:coreProperties>
</file>